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60"/>
  </p:notesMasterIdLst>
  <p:sldIdLst>
    <p:sldId id="256" r:id="rId2"/>
    <p:sldId id="257" r:id="rId3"/>
    <p:sldId id="259" r:id="rId4"/>
    <p:sldId id="281" r:id="rId5"/>
    <p:sldId id="327" r:id="rId6"/>
    <p:sldId id="330" r:id="rId7"/>
    <p:sldId id="341" r:id="rId8"/>
    <p:sldId id="334" r:id="rId9"/>
    <p:sldId id="336" r:id="rId10"/>
    <p:sldId id="337" r:id="rId11"/>
    <p:sldId id="338" r:id="rId12"/>
    <p:sldId id="339" r:id="rId13"/>
    <p:sldId id="343" r:id="rId14"/>
    <p:sldId id="344" r:id="rId15"/>
    <p:sldId id="345" r:id="rId16"/>
    <p:sldId id="340" r:id="rId17"/>
    <p:sldId id="342" r:id="rId18"/>
    <p:sldId id="346" r:id="rId19"/>
    <p:sldId id="347" r:id="rId20"/>
    <p:sldId id="348" r:id="rId21"/>
    <p:sldId id="349" r:id="rId22"/>
    <p:sldId id="351" r:id="rId23"/>
    <p:sldId id="352" r:id="rId24"/>
    <p:sldId id="350" r:id="rId25"/>
    <p:sldId id="355" r:id="rId26"/>
    <p:sldId id="356" r:id="rId27"/>
    <p:sldId id="357" r:id="rId28"/>
    <p:sldId id="358" r:id="rId29"/>
    <p:sldId id="359" r:id="rId30"/>
    <p:sldId id="360" r:id="rId31"/>
    <p:sldId id="363" r:id="rId32"/>
    <p:sldId id="361" r:id="rId33"/>
    <p:sldId id="379" r:id="rId34"/>
    <p:sldId id="362" r:id="rId35"/>
    <p:sldId id="283" r:id="rId36"/>
    <p:sldId id="367" r:id="rId37"/>
    <p:sldId id="366" r:id="rId38"/>
    <p:sldId id="329" r:id="rId39"/>
    <p:sldId id="328" r:id="rId40"/>
    <p:sldId id="364" r:id="rId41"/>
    <p:sldId id="365" r:id="rId42"/>
    <p:sldId id="368" r:id="rId43"/>
    <p:sldId id="369" r:id="rId44"/>
    <p:sldId id="370" r:id="rId45"/>
    <p:sldId id="371" r:id="rId46"/>
    <p:sldId id="372" r:id="rId47"/>
    <p:sldId id="353" r:id="rId48"/>
    <p:sldId id="354" r:id="rId49"/>
    <p:sldId id="373" r:id="rId50"/>
    <p:sldId id="374" r:id="rId51"/>
    <p:sldId id="375" r:id="rId52"/>
    <p:sldId id="378" r:id="rId53"/>
    <p:sldId id="376" r:id="rId54"/>
    <p:sldId id="377" r:id="rId55"/>
    <p:sldId id="331" r:id="rId56"/>
    <p:sldId id="332" r:id="rId57"/>
    <p:sldId id="333" r:id="rId58"/>
    <p:sldId id="280" r:id="rId59"/>
  </p:sldIdLst>
  <p:sldSz cx="18288000" cy="10287000"/>
  <p:notesSz cx="10287000" cy="18288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HY중고딕" panose="02030600000101010101" pitchFamily="18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524D4B3-82E6-4BAC-B6DB-8B0F62DADCE3}">
          <p14:sldIdLst>
            <p14:sldId id="256"/>
          </p14:sldIdLst>
        </p14:section>
        <p14:section name="목차" id="{A305E280-F245-4BF4-96A8-EB2B08DAC293}">
          <p14:sldIdLst>
            <p14:sldId id="257"/>
          </p14:sldIdLst>
        </p14:section>
        <p14:section name="프로젝트 설명" id="{9B6EB346-81EA-4C21-A109-E4684FCDCB59}">
          <p14:sldIdLst>
            <p14:sldId id="259"/>
            <p14:sldId id="281"/>
            <p14:sldId id="327"/>
          </p14:sldIdLst>
        </p14:section>
        <p14:section name="기능 구현_메인" id="{91117D5E-5B19-4732-BA2F-BD7F82F74ACB}">
          <p14:sldIdLst>
            <p14:sldId id="330"/>
            <p14:sldId id="341"/>
          </p14:sldIdLst>
        </p14:section>
        <p14:section name="기능 구현_회원정보" id="{DC9D58BE-B716-4E45-86A0-C9BFBF0962D9}">
          <p14:sldIdLst>
            <p14:sldId id="334"/>
            <p14:sldId id="336"/>
            <p14:sldId id="337"/>
            <p14:sldId id="338"/>
            <p14:sldId id="339"/>
            <p14:sldId id="343"/>
            <p14:sldId id="344"/>
            <p14:sldId id="345"/>
            <p14:sldId id="340"/>
            <p14:sldId id="342"/>
            <p14:sldId id="346"/>
            <p14:sldId id="347"/>
            <p14:sldId id="348"/>
            <p14:sldId id="349"/>
            <p14:sldId id="351"/>
            <p14:sldId id="352"/>
          </p14:sldIdLst>
        </p14:section>
        <p14:section name="기능 구현_상품관련" id="{ED2DA1D7-AF74-4DF4-AD9F-FAEB68D46B20}">
          <p14:sldIdLst>
            <p14:sldId id="350"/>
            <p14:sldId id="355"/>
            <p14:sldId id="356"/>
            <p14:sldId id="357"/>
            <p14:sldId id="358"/>
            <p14:sldId id="359"/>
            <p14:sldId id="360"/>
            <p14:sldId id="363"/>
          </p14:sldIdLst>
        </p14:section>
        <p14:section name="기능 구현_상품 관련_리뷰" id="{195A2961-0797-4010-AFA0-EA81489DDDA7}">
          <p14:sldIdLst>
            <p14:sldId id="361"/>
            <p14:sldId id="379"/>
            <p14:sldId id="362"/>
          </p14:sldIdLst>
        </p14:section>
        <p14:section name="기능 구현_문의사항 게시판" id="{69828C79-D262-4661-BBA5-287CFCACDDDD}">
          <p14:sldIdLst>
            <p14:sldId id="283"/>
            <p14:sldId id="367"/>
            <p14:sldId id="366"/>
            <p14:sldId id="329"/>
            <p14:sldId id="328"/>
            <p14:sldId id="364"/>
            <p14:sldId id="365"/>
          </p14:sldIdLst>
        </p14:section>
        <p14:section name="기능 구현_공지사항 게시판" id="{6421AD27-339E-4396-AE56-C669865BEBF6}">
          <p14:sldIdLst>
            <p14:sldId id="368"/>
            <p14:sldId id="369"/>
            <p14:sldId id="370"/>
            <p14:sldId id="371"/>
            <p14:sldId id="372"/>
          </p14:sldIdLst>
        </p14:section>
        <p14:section name="기능 구현_결제(아임포트)" id="{362BE870-F7AC-4C1A-9C0C-6AF5012BC196}">
          <p14:sldIdLst>
            <p14:sldId id="353"/>
            <p14:sldId id="354"/>
          </p14:sldIdLst>
        </p14:section>
        <p14:section name="기능 구현_API_네이버 검색" id="{379BFC9D-9884-4272-8C83-12EF3BB7F00A}">
          <p14:sldIdLst>
            <p14:sldId id="373"/>
            <p14:sldId id="374"/>
            <p14:sldId id="375"/>
          </p14:sldIdLst>
        </p14:section>
        <p14:section name="기능 구현_API_날씨" id="{774FBEFC-CCB0-4D5E-9024-C06FFC782363}">
          <p14:sldIdLst>
            <p14:sldId id="378"/>
            <p14:sldId id="376"/>
            <p14:sldId id="377"/>
          </p14:sldIdLst>
        </p14:section>
        <p14:section name="WRAP_UP(마무리 및 소감)" id="{6F0FB7F1-57E0-4721-B209-9A9AEA63C8D7}">
          <p14:sldIdLst>
            <p14:sldId id="331"/>
            <p14:sldId id="332"/>
            <p14:sldId id="333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E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2953" autoAdjust="0"/>
  </p:normalViewPr>
  <p:slideViewPr>
    <p:cSldViewPr>
      <p:cViewPr varScale="1">
        <p:scale>
          <a:sx n="62" d="100"/>
          <a:sy n="62" d="100"/>
        </p:scale>
        <p:origin x="1398" y="84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98D79-1311-4F22-9C55-90DB772404E2}" type="datetime1">
              <a:rPr lang="ko-KR" altLang="en-US"/>
              <a:pPr lvl="0">
                <a:defRPr/>
              </a:pPr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25D7C08-506D-479F-9C10-CE1F2E6E752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디자인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메뉴바</a:t>
            </a:r>
            <a:r>
              <a:rPr lang="en-US" altLang="ko-KR" dirty="0"/>
              <a:t>?</a:t>
            </a:r>
            <a:r>
              <a:rPr lang="ko-KR" altLang="en-US" dirty="0"/>
              <a:t>같은 </a:t>
            </a:r>
            <a:r>
              <a:rPr lang="en-US" altLang="ko-KR" dirty="0"/>
              <a:t>TITLE,INDEX… </a:t>
            </a:r>
            <a:r>
              <a:rPr lang="ko-KR" altLang="en-US" dirty="0"/>
              <a:t>디자인 전체적으로 수정 예정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6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4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40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1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0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27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78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소개로 </a:t>
            </a:r>
            <a:r>
              <a:rPr lang="en-US" altLang="ko-KR" dirty="0"/>
              <a:t>＂</a:t>
            </a:r>
            <a:r>
              <a:rPr lang="ko-KR" altLang="en-US" dirty="0"/>
              <a:t>주제</a:t>
            </a:r>
            <a:r>
              <a:rPr lang="en-US" altLang="ko-KR" dirty="0"/>
              <a:t>“ </a:t>
            </a:r>
            <a:r>
              <a:rPr lang="ko-KR" altLang="en-US" dirty="0"/>
              <a:t>추가로 작성 유무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19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3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74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7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2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49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3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76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7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27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AAB896-7266-423A-9B3C-152AF13F740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80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55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72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19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78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50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11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241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07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7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DB </a:t>
            </a:r>
            <a:r>
              <a:rPr lang="ko-KR" altLang="en-US" dirty="0"/>
              <a:t>설계도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AAB896-7266-423A-9B3C-152AF13F740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806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50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71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437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1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61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67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77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03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995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03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highlight>
                  <a:srgbClr val="FFFF00"/>
                </a:highlight>
              </a:rPr>
              <a:t>프로젝트를 진행하며 느꼈던 점  또는 아쉬운 점을 자유로이 작성해주시면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19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highlight>
                  <a:srgbClr val="FFFF00"/>
                </a:highlight>
              </a:rPr>
              <a:t>프로젝트를 진행하며 느꼈던 점  또는 아쉬운 점을 자유로이 작성해주시면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!!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1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highlight>
                  <a:srgbClr val="FFFF00"/>
                </a:highlight>
              </a:rPr>
              <a:t>프로젝트를 진행하며 느꼈던 점  또는 아쉬운 점을 자유로이 작성해주시면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!!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96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1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4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highlight>
                  <a:srgbClr val="FFFF00"/>
                </a:highlight>
              </a:rPr>
              <a:t>※ </a:t>
            </a:r>
            <a:r>
              <a:rPr lang="ko-KR" altLang="en-US" sz="1600" b="1" dirty="0">
                <a:highlight>
                  <a:srgbClr val="FFFF00"/>
                </a:highlight>
              </a:rPr>
              <a:t>위 </a:t>
            </a:r>
            <a:r>
              <a:rPr lang="en-US" altLang="ko-KR" sz="1600" b="1" dirty="0">
                <a:highlight>
                  <a:srgbClr val="FFFF00"/>
                </a:highlight>
              </a:rPr>
              <a:t>6,7,8 </a:t>
            </a:r>
            <a:r>
              <a:rPr lang="ko-KR" altLang="en-US" sz="1600" b="1" dirty="0">
                <a:highlight>
                  <a:srgbClr val="FFFF00"/>
                </a:highlight>
              </a:rPr>
              <a:t>페이지 </a:t>
            </a:r>
            <a:r>
              <a:rPr lang="en-US" altLang="ko-KR" sz="1600" b="1" dirty="0" err="1">
                <a:highlight>
                  <a:srgbClr val="FFFF00"/>
                </a:highlight>
              </a:rPr>
              <a:t>QnA</a:t>
            </a:r>
            <a:r>
              <a:rPr lang="en-US" altLang="ko-KR" sz="1600" b="1" dirty="0">
                <a:highlight>
                  <a:srgbClr val="FFFF00"/>
                </a:highlight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</a:rPr>
              <a:t>페이지 예시 참고하여 작성하면 됩니다</a:t>
            </a:r>
            <a:r>
              <a:rPr lang="en-US" altLang="ko-KR" sz="1600" b="1" dirty="0">
                <a:highlight>
                  <a:srgbClr val="FFFF00"/>
                </a:highlight>
              </a:rPr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세부페이지 </a:t>
            </a:r>
            <a:r>
              <a:rPr lang="en-US" altLang="ko-KR" dirty="0"/>
              <a:t>: </a:t>
            </a:r>
            <a:r>
              <a:rPr lang="ko-KR" altLang="en-US" dirty="0"/>
              <a:t>본인이 구현한 화면 </a:t>
            </a:r>
            <a:r>
              <a:rPr lang="en-US" altLang="ko-KR" dirty="0"/>
              <a:t>– </a:t>
            </a:r>
            <a:r>
              <a:rPr lang="ko-KR" altLang="en-US" dirty="0"/>
              <a:t>해당 화면의 주요 주제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           ex)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담당자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본인 이름</a:t>
            </a:r>
            <a:b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Description 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해당 화면의 기능 간략하게 작성</a:t>
            </a:r>
            <a:b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</a:b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-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: 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화면의 기능에  해당하는 부분 빨간색 테두리 표시 ▶ 순번작성은 본인의 의사에 따라 작성 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(</a:t>
            </a:r>
            <a:r>
              <a:rPr lang="ko-KR" altLang="en-US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추후 취합하여 수정 예정</a:t>
            </a:r>
            <a:r>
              <a:rPr lang="en-US" altLang="ko-KR" sz="1200" b="0" kern="0" spc="-100" dirty="0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)</a:t>
            </a:r>
            <a:endParaRPr lang="en-US" altLang="ko-KR" b="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5D7C08-506D-479F-9C10-CE1F2E6E7521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4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github.com/JungahKwon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hyperlink" Target="https://github.com/jjimin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github.com/TrendFollow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s://github.com/manabaha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hyperlink" Target="https://github.com/mingmingba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5.png"/><Relationship Id="rId5" Type="http://schemas.openxmlformats.org/officeDocument/2006/relationships/image" Target="../media/image7.png"/><Relationship Id="rId10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88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7D3118F8-EE12-6CD4-3DB7-A2577E380F04}"/>
              </a:ext>
            </a:extLst>
          </p:cNvPr>
          <p:cNvGrpSpPr/>
          <p:nvPr/>
        </p:nvGrpSpPr>
        <p:grpSpPr>
          <a:xfrm>
            <a:off x="8489196" y="495300"/>
            <a:ext cx="1903821" cy="1145116"/>
            <a:chOff x="6524468" y="562394"/>
            <a:chExt cx="1903821" cy="1145116"/>
          </a:xfrm>
        </p:grpSpPr>
        <p:pic>
          <p:nvPicPr>
            <p:cNvPr id="40" name="Object 5">
              <a:extLst>
                <a:ext uri="{FF2B5EF4-FFF2-40B4-BE49-F238E27FC236}">
                  <a16:creationId xmlns:a16="http://schemas.microsoft.com/office/drawing/2014/main" id="{498199D1-9DAB-6898-A97E-3E48F1C4E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2439B042-2ECC-01AA-6316-FC834595934B}"/>
              </a:ext>
            </a:extLst>
          </p:cNvPr>
          <p:cNvGrpSpPr/>
          <p:nvPr/>
        </p:nvGrpSpPr>
        <p:grpSpPr>
          <a:xfrm>
            <a:off x="686334" y="416984"/>
            <a:ext cx="1903821" cy="1145116"/>
            <a:chOff x="10436872" y="467156"/>
            <a:chExt cx="1903821" cy="1145116"/>
          </a:xfrm>
        </p:grpSpPr>
        <p:pic>
          <p:nvPicPr>
            <p:cNvPr id="35" name="Object 11">
              <a:extLst>
                <a:ext uri="{FF2B5EF4-FFF2-40B4-BE49-F238E27FC236}">
                  <a16:creationId xmlns:a16="http://schemas.microsoft.com/office/drawing/2014/main" id="{EF206242-5307-6A06-5067-C0DA3301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sp>
        <p:nvSpPr>
          <p:cNvPr id="37" name="Object 95">
            <a:extLst>
              <a:ext uri="{FF2B5EF4-FFF2-40B4-BE49-F238E27FC236}">
                <a16:creationId xmlns:a16="http://schemas.microsoft.com/office/drawing/2014/main" id="{89104567-3B88-8EDA-34EB-AE16AAFAC62D}"/>
              </a:ext>
            </a:extLst>
          </p:cNvPr>
          <p:cNvSpPr txBox="1"/>
          <p:nvPr/>
        </p:nvSpPr>
        <p:spPr>
          <a:xfrm>
            <a:off x="762000" y="757231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5F4A01B7-BB77-C286-38F7-70DD18777CB9}"/>
              </a:ext>
            </a:extLst>
          </p:cNvPr>
          <p:cNvGrpSpPr/>
          <p:nvPr/>
        </p:nvGrpSpPr>
        <p:grpSpPr>
          <a:xfrm>
            <a:off x="4573028" y="493184"/>
            <a:ext cx="1903821" cy="1145116"/>
            <a:chOff x="4573028" y="571429"/>
            <a:chExt cx="1903821" cy="1145116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07A5D19-9C5F-1CE8-4F9B-144293489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E082E415-7B77-6C64-F9BE-18D1B7E0A415}"/>
              </a:ext>
            </a:extLst>
          </p:cNvPr>
          <p:cNvGrpSpPr/>
          <p:nvPr/>
        </p:nvGrpSpPr>
        <p:grpSpPr>
          <a:xfrm>
            <a:off x="6524468" y="499647"/>
            <a:ext cx="1903821" cy="1145116"/>
            <a:chOff x="6524468" y="562394"/>
            <a:chExt cx="1903821" cy="114511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37DC4D6C-6901-2EB2-9970-14B4288A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B1D77DA4-BA2E-72F8-7B49-1F880F4AC6B0}"/>
              </a:ext>
            </a:extLst>
          </p:cNvPr>
          <p:cNvGrpSpPr/>
          <p:nvPr/>
        </p:nvGrpSpPr>
        <p:grpSpPr>
          <a:xfrm>
            <a:off x="10439400" y="475115"/>
            <a:ext cx="1903821" cy="1145116"/>
            <a:chOff x="12388311" y="553360"/>
            <a:chExt cx="1903821" cy="1145116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2B8215D5-7359-F5D3-6B42-0AF9AE0C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190ED34A-7E29-05A8-C734-11712CBEE342}"/>
              </a:ext>
            </a:extLst>
          </p:cNvPr>
          <p:cNvGrpSpPr/>
          <p:nvPr/>
        </p:nvGrpSpPr>
        <p:grpSpPr>
          <a:xfrm>
            <a:off x="12392751" y="475115"/>
            <a:ext cx="1903821" cy="1145116"/>
            <a:chOff x="14339751" y="553360"/>
            <a:chExt cx="1903821" cy="1145116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69508270-5E39-5080-D345-086E580A2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4947103C-BBD9-57CA-6F39-4010C22512F6}"/>
              </a:ext>
            </a:extLst>
          </p:cNvPr>
          <p:cNvGrpSpPr/>
          <p:nvPr/>
        </p:nvGrpSpPr>
        <p:grpSpPr>
          <a:xfrm>
            <a:off x="2621588" y="493184"/>
            <a:ext cx="1903821" cy="1145116"/>
            <a:chOff x="2621588" y="571429"/>
            <a:chExt cx="1903821" cy="1145116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C83103FE-8227-3254-42B8-7FBD1C9E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sp>
        <p:nvSpPr>
          <p:cNvPr id="23" name="Object 89">
            <a:extLst>
              <a:ext uri="{FF2B5EF4-FFF2-40B4-BE49-F238E27FC236}">
                <a16:creationId xmlns:a16="http://schemas.microsoft.com/office/drawing/2014/main" id="{13E52AD2-2F71-7D00-40B1-AF5C840E7323}"/>
              </a:ext>
            </a:extLst>
          </p:cNvPr>
          <p:cNvSpPr txBox="1"/>
          <p:nvPr/>
        </p:nvSpPr>
        <p:spPr>
          <a:xfrm>
            <a:off x="2953762" y="775386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Object 97">
            <a:extLst>
              <a:ext uri="{FF2B5EF4-FFF2-40B4-BE49-F238E27FC236}">
                <a16:creationId xmlns:a16="http://schemas.microsoft.com/office/drawing/2014/main" id="{F6D5B77F-86A6-CF0B-3B6B-E39F1830F1AA}"/>
              </a:ext>
            </a:extLst>
          </p:cNvPr>
          <p:cNvSpPr txBox="1"/>
          <p:nvPr/>
        </p:nvSpPr>
        <p:spPr>
          <a:xfrm>
            <a:off x="12724897" y="757318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Object 47">
            <a:extLst>
              <a:ext uri="{FF2B5EF4-FFF2-40B4-BE49-F238E27FC236}">
                <a16:creationId xmlns:a16="http://schemas.microsoft.com/office/drawing/2014/main" id="{CD64B281-F581-BD49-5388-4C88E6791DDA}"/>
              </a:ext>
            </a:extLst>
          </p:cNvPr>
          <p:cNvSpPr txBox="1"/>
          <p:nvPr/>
        </p:nvSpPr>
        <p:spPr>
          <a:xfrm>
            <a:off x="4497111" y="775386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48">
            <a:extLst>
              <a:ext uri="{FF2B5EF4-FFF2-40B4-BE49-F238E27FC236}">
                <a16:creationId xmlns:a16="http://schemas.microsoft.com/office/drawing/2014/main" id="{B8EADD43-349E-18F4-4CDE-D9022C787897}"/>
              </a:ext>
            </a:extLst>
          </p:cNvPr>
          <p:cNvSpPr txBox="1"/>
          <p:nvPr/>
        </p:nvSpPr>
        <p:spPr>
          <a:xfrm>
            <a:off x="6533988" y="781850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51">
            <a:extLst>
              <a:ext uri="{FF2B5EF4-FFF2-40B4-BE49-F238E27FC236}">
                <a16:creationId xmlns:a16="http://schemas.microsoft.com/office/drawing/2014/main" id="{E8688227-C533-8B77-4CAE-A83FD3E273C1}"/>
              </a:ext>
            </a:extLst>
          </p:cNvPr>
          <p:cNvSpPr txBox="1"/>
          <p:nvPr/>
        </p:nvSpPr>
        <p:spPr>
          <a:xfrm>
            <a:off x="10558300" y="757318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665318" y="1181100"/>
            <a:ext cx="16952380" cy="8284585"/>
            <a:chOff x="666667" y="1241860"/>
            <a:chExt cx="16952380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6667" y="1241860"/>
              <a:ext cx="16952380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06000" y="3126103"/>
            <a:ext cx="1205326" cy="930888"/>
            <a:chOff x="8680492" y="3273700"/>
            <a:chExt cx="1205326" cy="9308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680492" y="3273700"/>
              <a:ext cx="1205326" cy="930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3294" y="8999609"/>
            <a:ext cx="8210512" cy="113595"/>
            <a:chOff x="1146498" y="8999609"/>
            <a:chExt cx="9097997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46498" y="8999609"/>
              <a:ext cx="9097997" cy="4285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733800" y="4053219"/>
            <a:ext cx="18347242" cy="17543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8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웹</a:t>
            </a:r>
            <a:r>
              <a:rPr lang="ko-KR" altLang="en-US" sz="108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사이트</a:t>
            </a:r>
            <a:r>
              <a:rPr lang="en-US" sz="108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 </a:t>
            </a:r>
            <a:r>
              <a:rPr lang="en-US" sz="10800" b="1" kern="0" spc="-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발표</a:t>
            </a:r>
            <a:r>
              <a:rPr lang="en-US" sz="108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 PPT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72852" y="3301516"/>
            <a:ext cx="7515924" cy="8617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000" kern="0" spc="-4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쇼핑몰 사이트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017952" y="5876629"/>
            <a:ext cx="11352759" cy="2539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050" kern="0" spc="7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WEBSITE DEVELOPMENT PRESENTAION</a:t>
            </a:r>
            <a:endParaRPr lang="en-US" sz="20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43800" y="8805592"/>
            <a:ext cx="11352760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팀장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: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김원기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   </a:t>
            </a:r>
            <a:r>
              <a:rPr 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조원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: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홍지민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권정아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배민진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임주원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COMPANY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4" name="Object 48">
            <a:extLst>
              <a:ext uri="{FF2B5EF4-FFF2-40B4-BE49-F238E27FC236}">
                <a16:creationId xmlns:a16="http://schemas.microsoft.com/office/drawing/2014/main" id="{501F5D1C-32C6-C88A-833E-746508497509}"/>
              </a:ext>
            </a:extLst>
          </p:cNvPr>
          <p:cNvSpPr txBox="1"/>
          <p:nvPr/>
        </p:nvSpPr>
        <p:spPr>
          <a:xfrm>
            <a:off x="8498716" y="777503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카카오 로그인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카카오 로그인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로그인 및 회원가입 동시 진행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JSON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추출하여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5776E2C-5077-C25F-B566-3265AE18A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50186"/>
            <a:ext cx="10277599" cy="62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카카오 로그인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031688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카카오 계정으로 쇼핑몰 서비스에 로그인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874889F-046C-B637-4CAA-A0986292E9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69" y="2886529"/>
            <a:ext cx="10439400" cy="61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8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카카오 로그인 추가 정보입력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동의항목에 부족한 부분 추가 정보 입력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943AAE0-D982-0C73-E492-0FF02CEFF6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01916"/>
            <a:ext cx="10277599" cy="61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49436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로그인 </a:t>
            </a:r>
            <a:r>
              <a:rPr lang="en-US" altLang="ko-KR" dirty="0"/>
              <a:t>API – </a:t>
            </a:r>
            <a:r>
              <a:rPr lang="ko-KR" altLang="en-US" dirty="0"/>
              <a:t>네이버 계정으로 </a:t>
            </a:r>
            <a:r>
              <a:rPr lang="en-US" altLang="ko-KR" dirty="0" err="1"/>
              <a:t>EveryOne</a:t>
            </a:r>
            <a:r>
              <a:rPr lang="en-US" altLang="ko-KR" dirty="0"/>
              <a:t> </a:t>
            </a:r>
            <a:r>
              <a:rPr lang="ko-KR" altLang="en-US" dirty="0"/>
              <a:t>쇼핑몰 로그인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83457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네이버 계정으로 쇼핑몰 서비스에 로그인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19B95315-9A05-31D3-2419-A2ACE13CE3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1" y="2849059"/>
            <a:ext cx="10105067" cy="60708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31773" y="3453387"/>
            <a:ext cx="3796515" cy="3595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02805" y="34059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51956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로그인 </a:t>
            </a:r>
            <a:r>
              <a:rPr lang="en-US" altLang="ko-KR" dirty="0"/>
              <a:t>API – </a:t>
            </a:r>
            <a:r>
              <a:rPr lang="ko-KR" altLang="en-US" dirty="0"/>
              <a:t>네이버 계정의 회원정보 조회 절차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표시될 로고 디자인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네이버 계정의 회원정보를 제공받음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로그인하는 회원의 동의가 필요하며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회원정보를 쇼핑몰의 회원 </a:t>
                      </a: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등록하는 단계에서 사용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9464544-C8F3-8F5F-37C4-F1269E0BE3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96" y="2947124"/>
            <a:ext cx="10106900" cy="607191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793162" y="6257349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343400" y="6228908"/>
            <a:ext cx="3886200" cy="730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482087" y="4381636"/>
            <a:ext cx="1842514" cy="50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998507" y="42641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7399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로그인 </a:t>
            </a:r>
            <a:r>
              <a:rPr lang="en-US" altLang="ko-KR" dirty="0"/>
              <a:t>API – </a:t>
            </a:r>
            <a:r>
              <a:rPr lang="ko-KR" altLang="en-US" dirty="0"/>
              <a:t>네이버 로그인 추가정보 입력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2561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네이버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부여하는 네이버 계정의 고유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값으로 쇼핑몰의 회원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 회원을 구분하는 용도로 사용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네이버 계정에서 전달받은 회원정보를 폼에 전달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필요한 추가 회원 정보를 회원에게서 입력 받음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모든 정보 입력 후 회원 가입 완료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이후 네이버 로그인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버튼을 통해서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계정으로 쇼핑몰에 로그인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95BE4DE-7232-E323-0613-FF8D9A4A6F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63" y="2888665"/>
            <a:ext cx="10291336" cy="618271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387437" y="43015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820473" y="4336565"/>
            <a:ext cx="3644722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820473" y="5237680"/>
            <a:ext cx="3639880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381504" y="520561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743199" y="5953934"/>
            <a:ext cx="3733649" cy="1780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264984" y="58909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001123" y="8483240"/>
            <a:ext cx="3046689" cy="359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83675" y="801867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8485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회원 </a:t>
            </a:r>
            <a:r>
              <a:rPr lang="en-US" altLang="ko-KR" dirty="0" err="1"/>
              <a:t>MyPage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chart.js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사용해 월별 구매 금액 적용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장바구니 목록 미리보기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구매 수량 확인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장바구니 추가 수량 확인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총 결제 누적 금액 확인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찜 한 상품 개수 확인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092B3933-CD93-BA97-591A-F100F8205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55" y="2849059"/>
            <a:ext cx="10298544" cy="6201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AE6AD-06D4-C64E-68B2-44DAA1AC5B6A}"/>
              </a:ext>
            </a:extLst>
          </p:cNvPr>
          <p:cNvSpPr txBox="1"/>
          <p:nvPr/>
        </p:nvSpPr>
        <p:spPr>
          <a:xfrm>
            <a:off x="2675674" y="4220430"/>
            <a:ext cx="8654636" cy="3301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14460-93E6-9534-C721-659D37B966A2}"/>
              </a:ext>
            </a:extLst>
          </p:cNvPr>
          <p:cNvSpPr txBox="1"/>
          <p:nvPr/>
        </p:nvSpPr>
        <p:spPr>
          <a:xfrm>
            <a:off x="2727939" y="8184508"/>
            <a:ext cx="8583605" cy="869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61029-FEA8-4FE6-F76B-B91A64E5C63A}"/>
              </a:ext>
            </a:extLst>
          </p:cNvPr>
          <p:cNvSpPr txBox="1"/>
          <p:nvPr/>
        </p:nvSpPr>
        <p:spPr>
          <a:xfrm>
            <a:off x="2675674" y="3405927"/>
            <a:ext cx="2060417" cy="67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73756-1FE1-F163-8DB8-3D3FA00EF079}"/>
              </a:ext>
            </a:extLst>
          </p:cNvPr>
          <p:cNvSpPr txBox="1"/>
          <p:nvPr/>
        </p:nvSpPr>
        <p:spPr>
          <a:xfrm>
            <a:off x="4858470" y="3386340"/>
            <a:ext cx="2144522" cy="715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6B67A-74E4-8019-D9DF-16AAE54AB084}"/>
              </a:ext>
            </a:extLst>
          </p:cNvPr>
          <p:cNvSpPr txBox="1"/>
          <p:nvPr/>
        </p:nvSpPr>
        <p:spPr>
          <a:xfrm>
            <a:off x="7180159" y="3417314"/>
            <a:ext cx="2144522" cy="653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BC4F21-EE7E-EA32-B0A7-B0FF3D76664F}"/>
              </a:ext>
            </a:extLst>
          </p:cNvPr>
          <p:cNvSpPr/>
          <p:nvPr/>
        </p:nvSpPr>
        <p:spPr>
          <a:xfrm>
            <a:off x="7249773" y="3448915"/>
            <a:ext cx="260228" cy="2365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E2DE13-4E16-71EF-5B7D-69002190F43A}"/>
              </a:ext>
            </a:extLst>
          </p:cNvPr>
          <p:cNvSpPr txBox="1"/>
          <p:nvPr/>
        </p:nvSpPr>
        <p:spPr>
          <a:xfrm>
            <a:off x="9480375" y="3460821"/>
            <a:ext cx="2144522" cy="653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ADB92F-01C3-E76F-8C90-2936C8F14889}"/>
              </a:ext>
            </a:extLst>
          </p:cNvPr>
          <p:cNvSpPr/>
          <p:nvPr/>
        </p:nvSpPr>
        <p:spPr>
          <a:xfrm>
            <a:off x="9549989" y="3492422"/>
            <a:ext cx="260228" cy="2365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9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/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>
                <a:latin typeface="HY중고딕"/>
                <a:ea typeface="HY중고딕"/>
              </a:rPr>
              <a:t>홍지민</a:t>
            </a: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/>
          <p:cNvSpPr txBox="1"/>
          <p:nvPr/>
        </p:nvSpPr>
        <p:spPr>
          <a:xfrm>
            <a:off x="2620606" y="2287656"/>
            <a:ext cx="6200873" cy="3583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/>
              <a:t>관리자 마이페이지 </a:t>
            </a:r>
            <a:r>
              <a:rPr lang="en-US" altLang="ko-KR"/>
              <a:t>– </a:t>
            </a:r>
            <a:r>
              <a:rPr lang="ko-KR" altLang="en-US"/>
              <a:t> 상품 관련 기능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kern="0" spc="-100">
                          <a:solidFill>
                            <a:srgbClr val="F7F7F7"/>
                          </a:solidFill>
                          <a:latin typeface="HY중고딕"/>
                          <a:ea typeface="HY중고딕"/>
                          <a:cs typeface="Elice DigitalBaeum OTF"/>
                        </a:rPr>
                        <a:t>Description</a:t>
                      </a:r>
                      <a:endParaRPr lang="en-US" altLang="ko-KR" sz="2000">
                        <a:latin typeface="HY중고딕"/>
                        <a:ea typeface="HY중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 typeface="+mj-ea"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① 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admin1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이 등록한 상품 수량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②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admin1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의 상품 총 매출액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③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admin1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의 월별 판매 누적 금액</a:t>
                      </a:r>
                      <a:endParaRPr lang="en-US" altLang="ko-KR" sz="16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④ 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admin1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이 등록한 상품 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⑤ 상품 등록 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⑥상품 수정 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⑦회원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본인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탈퇴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B6E5986-90A9-8E8C-74C6-98613BC1A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83" y="2865640"/>
            <a:ext cx="10303616" cy="6185059"/>
          </a:xfrm>
          <a:prstGeom prst="rect">
            <a:avLst/>
          </a:prstGeom>
        </p:spPr>
      </p:pic>
      <p:sp>
        <p:nvSpPr>
          <p:cNvPr id="1020" name="TextBox 966"/>
          <p:cNvSpPr txBox="1"/>
          <p:nvPr/>
        </p:nvSpPr>
        <p:spPr>
          <a:xfrm>
            <a:off x="2590800" y="3282053"/>
            <a:ext cx="2133600" cy="849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1" name="TextBox 967"/>
          <p:cNvSpPr txBox="1"/>
          <p:nvPr/>
        </p:nvSpPr>
        <p:spPr>
          <a:xfrm>
            <a:off x="4953000" y="3260177"/>
            <a:ext cx="2057400" cy="831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2" name="TextBox 968"/>
          <p:cNvSpPr txBox="1"/>
          <p:nvPr/>
        </p:nvSpPr>
        <p:spPr>
          <a:xfrm rot="21561986">
            <a:off x="6326201" y="4184574"/>
            <a:ext cx="1219200" cy="265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   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5" name="가로 글상자 1024"/>
          <p:cNvSpPr txBox="1"/>
          <p:nvPr/>
        </p:nvSpPr>
        <p:spPr>
          <a:xfrm>
            <a:off x="6324600" y="7429500"/>
            <a:ext cx="144780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④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0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2EA23-DBF7-4695-A1B2-3862A616CB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CD4ABA-4594-032E-2177-77A3CC557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11033C46-216E-98B1-008B-949B63014528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3D97BB1-5BFB-FEBE-158F-A2434B9B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CBBAC4B4-238F-5361-2B7E-A8717399E4CE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38F9995D-7A1B-8928-241F-B83BFA58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218A5310-5497-FFB3-640D-43AC89CE0889}"/>
              </a:ext>
            </a:extLst>
          </p:cNvPr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DB9ABB9-FA9B-EC38-65CB-C08811133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6C138765-3D49-D0B2-765B-14A447C2270A}"/>
              </a:ext>
            </a:extLst>
          </p:cNvPr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BC20B845-5B3F-7952-996D-AA5530AF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1AE8839A-11BC-C4CF-B0D4-D555ABCB2BC8}"/>
              </a:ext>
            </a:extLst>
          </p:cNvPr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A281E4B3-AF14-6EF7-49FC-A63F10073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1A41A49C-1247-C97E-E59E-8FF454DACD4A}"/>
              </a:ext>
            </a:extLst>
          </p:cNvPr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6946B439-F007-66A5-178E-C57AB985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4EE48C58-555B-8506-8F31-17C8D166CCC7}"/>
              </a:ext>
            </a:extLst>
          </p:cNvPr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92B81111-AB1F-435B-DB99-101381CC3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8DBAC256-7481-E6A8-5BFB-559421C51938}"/>
              </a:ext>
            </a:extLst>
          </p:cNvPr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1" name="Object 26">
              <a:extLst>
                <a:ext uri="{FF2B5EF4-FFF2-40B4-BE49-F238E27FC236}">
                  <a16:creationId xmlns:a16="http://schemas.microsoft.com/office/drawing/2014/main" id="{4B107825-2F2B-BBE0-D76D-64B47AF8C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4A39719B-494B-C1A2-42C5-3141F69CD334}"/>
              </a:ext>
            </a:extLst>
          </p:cNvPr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C8621041-D563-769D-4B10-623C28F16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00A5A085-E4A2-CA17-ECFA-4727AF9501D9}"/>
              </a:ext>
            </a:extLst>
          </p:cNvPr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25" name="Object 32">
              <a:extLst>
                <a:ext uri="{FF2B5EF4-FFF2-40B4-BE49-F238E27FC236}">
                  <a16:creationId xmlns:a16="http://schemas.microsoft.com/office/drawing/2014/main" id="{C512D753-3288-0136-45B1-0603CEFB0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B0F4338F-D2B6-D2D3-E2A7-987182120833}"/>
              </a:ext>
            </a:extLst>
          </p:cNvPr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27" name="Object 35">
              <a:extLst>
                <a:ext uri="{FF2B5EF4-FFF2-40B4-BE49-F238E27FC236}">
                  <a16:creationId xmlns:a16="http://schemas.microsoft.com/office/drawing/2014/main" id="{D5B433A9-84F3-4A06-F695-FC44A00DE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28" name="그룹 1019">
            <a:extLst>
              <a:ext uri="{FF2B5EF4-FFF2-40B4-BE49-F238E27FC236}">
                <a16:creationId xmlns:a16="http://schemas.microsoft.com/office/drawing/2014/main" id="{048B960A-2CE9-9679-BF9A-50EEB07D3F18}"/>
              </a:ext>
            </a:extLst>
          </p:cNvPr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9" name="Object 56">
              <a:extLst>
                <a:ext uri="{FF2B5EF4-FFF2-40B4-BE49-F238E27FC236}">
                  <a16:creationId xmlns:a16="http://schemas.microsoft.com/office/drawing/2014/main" id="{78F9B02B-BB82-D551-92DA-0590EBE3E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30" name="Object 89">
            <a:extLst>
              <a:ext uri="{FF2B5EF4-FFF2-40B4-BE49-F238E27FC236}">
                <a16:creationId xmlns:a16="http://schemas.microsoft.com/office/drawing/2014/main" id="{04E32196-8200-4D27-FFE5-77367A548365}"/>
              </a:ext>
            </a:extLst>
          </p:cNvPr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E15F0778-91A1-1D19-3CA0-7DE44AF8145A}"/>
              </a:ext>
            </a:extLst>
          </p:cNvPr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91">
            <a:extLst>
              <a:ext uri="{FF2B5EF4-FFF2-40B4-BE49-F238E27FC236}">
                <a16:creationId xmlns:a16="http://schemas.microsoft.com/office/drawing/2014/main" id="{B6297CCF-A9D4-97FF-9B4B-1BDC9769427F}"/>
              </a:ext>
            </a:extLst>
          </p:cNvPr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Object 95">
            <a:extLst>
              <a:ext uri="{FF2B5EF4-FFF2-40B4-BE49-F238E27FC236}">
                <a16:creationId xmlns:a16="http://schemas.microsoft.com/office/drawing/2014/main" id="{E63E80B8-EB21-70E2-A711-536D68EEA15A}"/>
              </a:ext>
            </a:extLst>
          </p:cNvPr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98">
            <a:extLst>
              <a:ext uri="{FF2B5EF4-FFF2-40B4-BE49-F238E27FC236}">
                <a16:creationId xmlns:a16="http://schemas.microsoft.com/office/drawing/2014/main" id="{32F0B700-2A4B-45C3-605C-85613B3629BA}"/>
              </a:ext>
            </a:extLst>
          </p:cNvPr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Object 108">
            <a:extLst>
              <a:ext uri="{FF2B5EF4-FFF2-40B4-BE49-F238E27FC236}">
                <a16:creationId xmlns:a16="http://schemas.microsoft.com/office/drawing/2014/main" id="{5435C101-2F74-AD61-58DD-BC6FC002F6FC}"/>
              </a:ext>
            </a:extLst>
          </p:cNvPr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Object 97">
            <a:extLst>
              <a:ext uri="{FF2B5EF4-FFF2-40B4-BE49-F238E27FC236}">
                <a16:creationId xmlns:a16="http://schemas.microsoft.com/office/drawing/2014/main" id="{EB4F1462-D015-B03B-C634-3AFE08E2E42F}"/>
              </a:ext>
            </a:extLst>
          </p:cNvPr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37" name="그룹 1013">
            <a:extLst>
              <a:ext uri="{FF2B5EF4-FFF2-40B4-BE49-F238E27FC236}">
                <a16:creationId xmlns:a16="http://schemas.microsoft.com/office/drawing/2014/main" id="{FA821ACF-1248-AB56-8751-4D5CFC00F304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ECFB1659-BCCF-5697-A615-C3AB3C81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39" name="그룹 1014">
            <a:extLst>
              <a:ext uri="{FF2B5EF4-FFF2-40B4-BE49-F238E27FC236}">
                <a16:creationId xmlns:a16="http://schemas.microsoft.com/office/drawing/2014/main" id="{0D103308-B989-17AF-0AB0-E39335EEFA24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40" name="Object 41">
              <a:extLst>
                <a:ext uri="{FF2B5EF4-FFF2-40B4-BE49-F238E27FC236}">
                  <a16:creationId xmlns:a16="http://schemas.microsoft.com/office/drawing/2014/main" id="{7EBED0F3-90A2-E8D0-1AB7-297472F9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41" name="Object 101">
            <a:extLst>
              <a:ext uri="{FF2B5EF4-FFF2-40B4-BE49-F238E27FC236}">
                <a16:creationId xmlns:a16="http://schemas.microsoft.com/office/drawing/2014/main" id="{74747916-2DA6-C50B-F78E-83223CF939A8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Object 102">
            <a:extLst>
              <a:ext uri="{FF2B5EF4-FFF2-40B4-BE49-F238E27FC236}">
                <a16:creationId xmlns:a16="http://schemas.microsoft.com/office/drawing/2014/main" id="{BE04AC8B-9B8D-3D68-26BF-F2230BCA8644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3" name="Object 103">
            <a:extLst>
              <a:ext uri="{FF2B5EF4-FFF2-40B4-BE49-F238E27FC236}">
                <a16:creationId xmlns:a16="http://schemas.microsoft.com/office/drawing/2014/main" id="{6940FF69-4976-0E50-6BD7-08C371D6E384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가입된 이메일로 인증번호 발송</a:t>
            </a:r>
            <a:endParaRPr lang="en-US" altLang="ko-KR" dirty="0"/>
          </a:p>
        </p:txBody>
      </p:sp>
      <p:sp>
        <p:nvSpPr>
          <p:cNvPr id="44" name="Object 47">
            <a:extLst>
              <a:ext uri="{FF2B5EF4-FFF2-40B4-BE49-F238E27FC236}">
                <a16:creationId xmlns:a16="http://schemas.microsoft.com/office/drawing/2014/main" id="{76B3D0DB-DDCC-8F07-D14B-49AA4A647C8C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Object 48">
            <a:extLst>
              <a:ext uri="{FF2B5EF4-FFF2-40B4-BE49-F238E27FC236}">
                <a16:creationId xmlns:a16="http://schemas.microsoft.com/office/drawing/2014/main" id="{E7F5A479-D7D9-79EE-BFD5-B1FE14A1334B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51">
            <a:extLst>
              <a:ext uri="{FF2B5EF4-FFF2-40B4-BE49-F238E27FC236}">
                <a16:creationId xmlns:a16="http://schemas.microsoft.com/office/drawing/2014/main" id="{5A054461-7108-6BFE-1CD8-11A3ECAF27D3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104">
            <a:extLst>
              <a:ext uri="{FF2B5EF4-FFF2-40B4-BE49-F238E27FC236}">
                <a16:creationId xmlns:a16="http://schemas.microsoft.com/office/drawing/2014/main" id="{1EFF1C6F-2749-AD9F-7DDE-E555FD45D693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8" name="그룹 1027">
            <a:extLst>
              <a:ext uri="{FF2B5EF4-FFF2-40B4-BE49-F238E27FC236}">
                <a16:creationId xmlns:a16="http://schemas.microsoft.com/office/drawing/2014/main" id="{9E99F216-467E-9219-CBA7-A6509B5AA74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49" name="Object 80">
              <a:extLst>
                <a:ext uri="{FF2B5EF4-FFF2-40B4-BE49-F238E27FC236}">
                  <a16:creationId xmlns:a16="http://schemas.microsoft.com/office/drawing/2014/main" id="{E2122565-F5CF-A2A4-EC55-4CF54576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50" name="그룹 1018">
            <a:extLst>
              <a:ext uri="{FF2B5EF4-FFF2-40B4-BE49-F238E27FC236}">
                <a16:creationId xmlns:a16="http://schemas.microsoft.com/office/drawing/2014/main" id="{ECA422A8-5257-B6E5-239B-E4A7857B5BD7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51" name="Object 53">
              <a:extLst>
                <a:ext uri="{FF2B5EF4-FFF2-40B4-BE49-F238E27FC236}">
                  <a16:creationId xmlns:a16="http://schemas.microsoft.com/office/drawing/2014/main" id="{FF727C03-402D-BE0F-A0F0-2C5E2B38F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52" name="그룹 1027">
            <a:extLst>
              <a:ext uri="{FF2B5EF4-FFF2-40B4-BE49-F238E27FC236}">
                <a16:creationId xmlns:a16="http://schemas.microsoft.com/office/drawing/2014/main" id="{AF2A3F7F-D837-2F26-1341-2872D8A8FA7F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53" name="Object 80">
              <a:extLst>
                <a:ext uri="{FF2B5EF4-FFF2-40B4-BE49-F238E27FC236}">
                  <a16:creationId xmlns:a16="http://schemas.microsoft.com/office/drawing/2014/main" id="{7F167344-F7AD-EE1D-159F-E451112B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628D9F6A-9588-348D-2F09-74BBF959DF62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입력한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가입되어 있으면 인증번호 발송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②가입이 안된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회원정보가 존재하지 않습니다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6" name="그림 55">
            <a:extLst>
              <a:ext uri="{FF2B5EF4-FFF2-40B4-BE49-F238E27FC236}">
                <a16:creationId xmlns:a16="http://schemas.microsoft.com/office/drawing/2014/main" id="{7B12FB91-7E89-C5D0-2B83-45CBD09AEF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03" y="2878799"/>
            <a:ext cx="10221996" cy="61719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18E5-B0E4-7139-3C61-9C06AB10F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D15CA-EE1B-9876-5F83-D1C9ABCC9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2EE8F912-EEC7-1815-4F8C-426FBF4C83F0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08024DF-06A0-371F-7D3A-5C321689F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DF21C62F-728E-B881-B190-393B6BFBDDEA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14C6B264-8333-E040-0C19-79FECF03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0AC76B02-5021-85A4-0C77-EF5C998D3462}"/>
              </a:ext>
            </a:extLst>
          </p:cNvPr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2F1170CE-868E-ADED-1F8A-3ECB3F8B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EC6FF1BA-BA22-30C7-C491-EE33A14ACCAE}"/>
              </a:ext>
            </a:extLst>
          </p:cNvPr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FC3ECE5-1104-786F-137F-5384025D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2C312919-2A1E-6169-7D23-75DFB0085CAF}"/>
              </a:ext>
            </a:extLst>
          </p:cNvPr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3" name="Object 17">
              <a:extLst>
                <a:ext uri="{FF2B5EF4-FFF2-40B4-BE49-F238E27FC236}">
                  <a16:creationId xmlns:a16="http://schemas.microsoft.com/office/drawing/2014/main" id="{745A40CA-5336-A02E-3B49-4BD68BD36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3E055441-10F1-3112-A2B6-92AB9CF632FC}"/>
              </a:ext>
            </a:extLst>
          </p:cNvPr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C88F8B81-AC01-D419-6DEB-821EF06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EA410B68-6450-B926-E697-95E6C6317569}"/>
              </a:ext>
            </a:extLst>
          </p:cNvPr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0B9E56D9-7D24-E2F8-9AED-4C4C77D9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5D357B96-A935-7B98-E06F-092BD440BAE8}"/>
              </a:ext>
            </a:extLst>
          </p:cNvPr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7EA9633E-060C-C473-39D2-1F0E390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168BC720-0E49-A892-88A5-E26F040C52B1}"/>
              </a:ext>
            </a:extLst>
          </p:cNvPr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B45C0BAE-7E1A-D287-19B7-B649D3697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0A5DCCAE-29FE-CB5A-E849-214C8A0B1896}"/>
              </a:ext>
            </a:extLst>
          </p:cNvPr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36846313-08BE-001E-3061-50F09EF9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D19A9C9E-1B3E-85BC-569A-C70D42F0E43C}"/>
              </a:ext>
            </a:extLst>
          </p:cNvPr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25" name="Object 35">
              <a:extLst>
                <a:ext uri="{FF2B5EF4-FFF2-40B4-BE49-F238E27FC236}">
                  <a16:creationId xmlns:a16="http://schemas.microsoft.com/office/drawing/2014/main" id="{BD4AB9F5-AC71-88AC-EB92-4A254C0F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26" name="그룹 1019">
            <a:extLst>
              <a:ext uri="{FF2B5EF4-FFF2-40B4-BE49-F238E27FC236}">
                <a16:creationId xmlns:a16="http://schemas.microsoft.com/office/drawing/2014/main" id="{2C2070C8-449B-4D80-F1DA-33CE434C633E}"/>
              </a:ext>
            </a:extLst>
          </p:cNvPr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56">
              <a:extLst>
                <a:ext uri="{FF2B5EF4-FFF2-40B4-BE49-F238E27FC236}">
                  <a16:creationId xmlns:a16="http://schemas.microsoft.com/office/drawing/2014/main" id="{009B64DB-7EC4-C370-2E1D-78571924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28" name="Object 89">
            <a:extLst>
              <a:ext uri="{FF2B5EF4-FFF2-40B4-BE49-F238E27FC236}">
                <a16:creationId xmlns:a16="http://schemas.microsoft.com/office/drawing/2014/main" id="{8CD0AC52-C0C8-11F0-8F2E-02695EF468F5}"/>
              </a:ext>
            </a:extLst>
          </p:cNvPr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Object 90">
            <a:extLst>
              <a:ext uri="{FF2B5EF4-FFF2-40B4-BE49-F238E27FC236}">
                <a16:creationId xmlns:a16="http://schemas.microsoft.com/office/drawing/2014/main" id="{4B1A4259-5BAF-F549-DA57-0127C59F16FC}"/>
              </a:ext>
            </a:extLst>
          </p:cNvPr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Object 91">
            <a:extLst>
              <a:ext uri="{FF2B5EF4-FFF2-40B4-BE49-F238E27FC236}">
                <a16:creationId xmlns:a16="http://schemas.microsoft.com/office/drawing/2014/main" id="{0E2F63E2-7853-3C10-E407-40C715CE281F}"/>
              </a:ext>
            </a:extLst>
          </p:cNvPr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B1A1F07E-9B67-1073-01FF-343B70D9A43C}"/>
              </a:ext>
            </a:extLst>
          </p:cNvPr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98">
            <a:extLst>
              <a:ext uri="{FF2B5EF4-FFF2-40B4-BE49-F238E27FC236}">
                <a16:creationId xmlns:a16="http://schemas.microsoft.com/office/drawing/2014/main" id="{CA4B325D-521A-BC52-408C-2425F8102830}"/>
              </a:ext>
            </a:extLst>
          </p:cNvPr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Object 108">
            <a:extLst>
              <a:ext uri="{FF2B5EF4-FFF2-40B4-BE49-F238E27FC236}">
                <a16:creationId xmlns:a16="http://schemas.microsoft.com/office/drawing/2014/main" id="{58A6371E-B3C6-5620-C810-0D7940C0699D}"/>
              </a:ext>
            </a:extLst>
          </p:cNvPr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97">
            <a:extLst>
              <a:ext uri="{FF2B5EF4-FFF2-40B4-BE49-F238E27FC236}">
                <a16:creationId xmlns:a16="http://schemas.microsoft.com/office/drawing/2014/main" id="{8659BC8F-2C42-4922-16C1-12438C34FA5E}"/>
              </a:ext>
            </a:extLst>
          </p:cNvPr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35" name="그룹 1013">
            <a:extLst>
              <a:ext uri="{FF2B5EF4-FFF2-40B4-BE49-F238E27FC236}">
                <a16:creationId xmlns:a16="http://schemas.microsoft.com/office/drawing/2014/main" id="{F18F1F31-EA17-7C4A-C459-8E076073B2A8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36" name="Object 38">
              <a:extLst>
                <a:ext uri="{FF2B5EF4-FFF2-40B4-BE49-F238E27FC236}">
                  <a16:creationId xmlns:a16="http://schemas.microsoft.com/office/drawing/2014/main" id="{F801EEBF-BE17-9CF5-E374-24CF8C3B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7CE634AA-C4EC-618C-18F2-8ADE5AFAD5F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B10F55D5-411B-4B45-F0F4-820F5154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9" name="Object 101">
            <a:extLst>
              <a:ext uri="{FF2B5EF4-FFF2-40B4-BE49-F238E27FC236}">
                <a16:creationId xmlns:a16="http://schemas.microsoft.com/office/drawing/2014/main" id="{E00050EF-17CD-41A7-3005-FFBCF6BE0865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Object 102">
            <a:extLst>
              <a:ext uri="{FF2B5EF4-FFF2-40B4-BE49-F238E27FC236}">
                <a16:creationId xmlns:a16="http://schemas.microsoft.com/office/drawing/2014/main" id="{9F143353-CB04-545E-9AE4-2A017B31168D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Object 103">
            <a:extLst>
              <a:ext uri="{FF2B5EF4-FFF2-40B4-BE49-F238E27FC236}">
                <a16:creationId xmlns:a16="http://schemas.microsoft.com/office/drawing/2014/main" id="{23615ED6-94F5-ACBE-DA9F-E23EA5FA5100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비밀번호 찾기 </a:t>
            </a:r>
            <a:r>
              <a:rPr lang="en-US" altLang="ko-KR" dirty="0"/>
              <a:t>– </a:t>
            </a:r>
            <a:r>
              <a:rPr lang="ko-KR" altLang="en-US" dirty="0"/>
              <a:t> 인증번호 입력 후 새비밀번호 변경</a:t>
            </a:r>
            <a:endParaRPr lang="en-US" altLang="ko-KR" dirty="0"/>
          </a:p>
        </p:txBody>
      </p:sp>
      <p:sp>
        <p:nvSpPr>
          <p:cNvPr id="42" name="Object 47">
            <a:extLst>
              <a:ext uri="{FF2B5EF4-FFF2-40B4-BE49-F238E27FC236}">
                <a16:creationId xmlns:a16="http://schemas.microsoft.com/office/drawing/2014/main" id="{0AF80B28-792B-0023-63AB-440AE152B756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3" name="Object 48">
            <a:extLst>
              <a:ext uri="{FF2B5EF4-FFF2-40B4-BE49-F238E27FC236}">
                <a16:creationId xmlns:a16="http://schemas.microsoft.com/office/drawing/2014/main" id="{F01533C5-9A18-A4FD-6CD4-A5BF8047E90B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Object 51">
            <a:extLst>
              <a:ext uri="{FF2B5EF4-FFF2-40B4-BE49-F238E27FC236}">
                <a16:creationId xmlns:a16="http://schemas.microsoft.com/office/drawing/2014/main" id="{8463499F-87E6-8EA5-438B-4FC41E8A2ABD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Object 104">
            <a:extLst>
              <a:ext uri="{FF2B5EF4-FFF2-40B4-BE49-F238E27FC236}">
                <a16:creationId xmlns:a16="http://schemas.microsoft.com/office/drawing/2014/main" id="{22A2DE14-7E70-D918-10C9-ABD2369EB209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6" name="그룹 1027">
            <a:extLst>
              <a:ext uri="{FF2B5EF4-FFF2-40B4-BE49-F238E27FC236}">
                <a16:creationId xmlns:a16="http://schemas.microsoft.com/office/drawing/2014/main" id="{D46522FA-E308-13F6-46B8-60EA7AB8E968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47" name="Object 80">
              <a:extLst>
                <a:ext uri="{FF2B5EF4-FFF2-40B4-BE49-F238E27FC236}">
                  <a16:creationId xmlns:a16="http://schemas.microsoft.com/office/drawing/2014/main" id="{2D8B47C9-2FD6-E1E5-7810-EF15BBF0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48" name="그룹 1018">
            <a:extLst>
              <a:ext uri="{FF2B5EF4-FFF2-40B4-BE49-F238E27FC236}">
                <a16:creationId xmlns:a16="http://schemas.microsoft.com/office/drawing/2014/main" id="{97A7A827-D788-178F-0C6B-A16EA304BC6F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49" name="Object 53">
              <a:extLst>
                <a:ext uri="{FF2B5EF4-FFF2-40B4-BE49-F238E27FC236}">
                  <a16:creationId xmlns:a16="http://schemas.microsoft.com/office/drawing/2014/main" id="{D64C342F-5578-1488-FEFB-78660FA9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50" name="그룹 1027">
            <a:extLst>
              <a:ext uri="{FF2B5EF4-FFF2-40B4-BE49-F238E27FC236}">
                <a16:creationId xmlns:a16="http://schemas.microsoft.com/office/drawing/2014/main" id="{30D08F9A-D859-8846-2A05-DE6877AF9F79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51" name="Object 80">
              <a:extLst>
                <a:ext uri="{FF2B5EF4-FFF2-40B4-BE49-F238E27FC236}">
                  <a16:creationId xmlns:a16="http://schemas.microsoft.com/office/drawing/2014/main" id="{3C149580-BCEB-3363-BE27-9E3D45023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5A6CFDC-50FB-1825-8CC8-DB9167EBFE75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메일로 받은 인증번호가 일치할 경우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비밀번호로 변경가능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일치하지 않으면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＇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접근입니다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새 비밀번호와 새 비밀번호 입력한 값이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다를 경우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일치하지 않습니다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F491DF78-B483-6FA7-5211-6B91080D55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65" y="2844249"/>
            <a:ext cx="10202834" cy="62064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0" y="569384"/>
            <a:ext cx="1903821" cy="1145116"/>
            <a:chOff x="6524468" y="562394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5612" y="571429"/>
            <a:ext cx="1903821" cy="1145116"/>
            <a:chOff x="4573028" y="571429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3402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4841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628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476190"/>
            <a:ext cx="1903821" cy="1145116"/>
            <a:chOff x="2621588" y="476190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11125" y="2240382"/>
            <a:ext cx="8955555" cy="42857"/>
            <a:chOff x="7711125" y="2240382"/>
            <a:chExt cx="8955555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1125" y="2240382"/>
              <a:ext cx="8955555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8529" y="4355165"/>
            <a:ext cx="2248861" cy="35714"/>
            <a:chOff x="5308529" y="4355165"/>
            <a:chExt cx="2248861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16790" y="4355165"/>
            <a:ext cx="2248861" cy="35714"/>
            <a:chOff x="10716790" y="4355165"/>
            <a:chExt cx="2248861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4355165"/>
              <a:ext cx="2248861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308529" y="7215737"/>
            <a:ext cx="2248861" cy="35714"/>
            <a:chOff x="5308529" y="7215737"/>
            <a:chExt cx="224886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308529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16790" y="7215737"/>
            <a:ext cx="2248861" cy="35714"/>
            <a:chOff x="10716790" y="7215737"/>
            <a:chExt cx="2248861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716790" y="7215737"/>
              <a:ext cx="2248861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03275" y="3241928"/>
            <a:ext cx="1322103" cy="1075557"/>
            <a:chOff x="3403275" y="3241928"/>
            <a:chExt cx="1322103" cy="10755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3275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42393" y="3241928"/>
            <a:ext cx="1322103" cy="1075557"/>
            <a:chOff x="8442393" y="3241928"/>
            <a:chExt cx="1322103" cy="10755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2393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81510" y="3241928"/>
            <a:ext cx="1322103" cy="1075557"/>
            <a:chOff x="13481510" y="3241928"/>
            <a:chExt cx="1322103" cy="10755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81510" y="3241928"/>
              <a:ext cx="1322103" cy="10755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68103" y="6109163"/>
            <a:ext cx="1322103" cy="1075557"/>
            <a:chOff x="3368103" y="6109163"/>
            <a:chExt cx="1322103" cy="10755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8103" y="6109163"/>
              <a:ext cx="1322103" cy="107555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2953762" y="834584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609524" y="1943100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Table of Contents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73842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767956" y="2000856"/>
            <a:ext cx="231878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목차보기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30255" y="4421045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447800" y="5090593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프로젝트 소개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628301" y="3534062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01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569371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SERVICE</a:t>
            </a:r>
            <a:endParaRPr lang="en-US" altLang="ko-KR" sz="3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70674" y="5090590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환경 및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설계 설명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667418" y="3534067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02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608466" y="4421048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  BOARD</a:t>
            </a:r>
            <a:endParaRPr lang="en-US" altLang="ko-KR" sz="3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610612" y="5090590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개발 스토리보드 설명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개인기능구현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)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3706561" y="3534067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03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495085" y="7288276"/>
            <a:ext cx="5089776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4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497165" y="7957829"/>
            <a:ext cx="52403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 pitchFamily="34" charset="0"/>
              </a:rPr>
              <a:t>개발 마무리 및 소감</a:t>
            </a:r>
            <a:endParaRPr lang="en-US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 pitchFamily="34" charset="0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93132" y="6401295"/>
            <a:ext cx="87435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kern="0" spc="-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04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Object 47">
            <a:extLst>
              <a:ext uri="{FF2B5EF4-FFF2-40B4-BE49-F238E27FC236}">
                <a16:creationId xmlns:a16="http://schemas.microsoft.com/office/drawing/2014/main" id="{CCAE9BAB-B57F-7C6C-609B-09A4F99DB760}"/>
              </a:ext>
            </a:extLst>
          </p:cNvPr>
          <p:cNvSpPr txBox="1"/>
          <p:nvPr/>
        </p:nvSpPr>
        <p:spPr>
          <a:xfrm>
            <a:off x="6459695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Object 48">
            <a:extLst>
              <a:ext uri="{FF2B5EF4-FFF2-40B4-BE49-F238E27FC236}">
                <a16:creationId xmlns:a16="http://schemas.microsoft.com/office/drawing/2014/main" id="{7888E7D8-CEBF-DC36-48A3-ED79378EA356}"/>
              </a:ext>
            </a:extLst>
          </p:cNvPr>
          <p:cNvSpPr txBox="1"/>
          <p:nvPr/>
        </p:nvSpPr>
        <p:spPr>
          <a:xfrm>
            <a:off x="4581520" y="85158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Object 50">
            <a:extLst>
              <a:ext uri="{FF2B5EF4-FFF2-40B4-BE49-F238E27FC236}">
                <a16:creationId xmlns:a16="http://schemas.microsoft.com/office/drawing/2014/main" id="{E4CAB58E-10CF-BA3B-1CFC-AEB6C2145FFA}"/>
              </a:ext>
            </a:extLst>
          </p:cNvPr>
          <p:cNvSpPr txBox="1"/>
          <p:nvPr/>
        </p:nvSpPr>
        <p:spPr>
          <a:xfrm>
            <a:off x="8503401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51">
            <a:extLst>
              <a:ext uri="{FF2B5EF4-FFF2-40B4-BE49-F238E27FC236}">
                <a16:creationId xmlns:a16="http://schemas.microsoft.com/office/drawing/2014/main" id="{5B4A2776-C4AA-CD7A-CB81-2FCBEEF65783}"/>
              </a:ext>
            </a:extLst>
          </p:cNvPr>
          <p:cNvSpPr txBox="1"/>
          <p:nvPr/>
        </p:nvSpPr>
        <p:spPr>
          <a:xfrm>
            <a:off x="10573741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회원정보 수정</a:t>
            </a:r>
            <a:r>
              <a:rPr lang="en-US" altLang="ko-KR" dirty="0"/>
              <a:t>– </a:t>
            </a:r>
            <a:r>
              <a:rPr lang="ko-KR" altLang="en-US" dirty="0"/>
              <a:t>비밀번호 일치 확인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로그인 되어있는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비밀번호가 일치하면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수정 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비밀번호가 일치하지 않을 경우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36AF48D-9062-79D1-743B-D10B6DBC5E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1" y="2886529"/>
            <a:ext cx="10290058" cy="61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회원정보 수정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회원 정보 수정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값에 맞는 회원 데이터 불러와서 수정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89963F8-B367-B19A-470C-349D6E02FA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57086"/>
            <a:ext cx="10439399" cy="62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1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상품 결제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상품 결제 리스트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주문 취소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8914544-8139-61D0-B657-16ABDD2568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31" y="2919828"/>
            <a:ext cx="10411165" cy="6167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E6D3E-3001-0425-726C-CE5FA88C75F5}"/>
              </a:ext>
            </a:extLst>
          </p:cNvPr>
          <p:cNvSpPr txBox="1"/>
          <p:nvPr/>
        </p:nvSpPr>
        <p:spPr>
          <a:xfrm>
            <a:off x="1247958" y="4866164"/>
            <a:ext cx="10472110" cy="3301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BBD4C-DDAB-2CB8-9606-4169CCA2AD84}"/>
              </a:ext>
            </a:extLst>
          </p:cNvPr>
          <p:cNvSpPr txBox="1"/>
          <p:nvPr/>
        </p:nvSpPr>
        <p:spPr>
          <a:xfrm>
            <a:off x="10317524" y="5705186"/>
            <a:ext cx="871456" cy="32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7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장바구니 목록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장바구니 추가 목록 리스트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장바구니 삭제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3EAEDEA-AC0D-DECA-70E8-152230765F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78" y="2886528"/>
            <a:ext cx="10415622" cy="6200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228C0-3681-6806-F599-ABFD66EA7BFE}"/>
              </a:ext>
            </a:extLst>
          </p:cNvPr>
          <p:cNvSpPr txBox="1"/>
          <p:nvPr/>
        </p:nvSpPr>
        <p:spPr>
          <a:xfrm>
            <a:off x="1247958" y="6093048"/>
            <a:ext cx="10472110" cy="1400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B9F9D-EF1B-6598-AC37-FAC1A4F0CA66}"/>
              </a:ext>
            </a:extLst>
          </p:cNvPr>
          <p:cNvSpPr txBox="1"/>
          <p:nvPr/>
        </p:nvSpPr>
        <p:spPr>
          <a:xfrm>
            <a:off x="9686844" y="6362700"/>
            <a:ext cx="871456" cy="320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8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/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>
                <a:latin typeface="HY중고딕"/>
                <a:ea typeface="HY중고딕"/>
              </a:rPr>
              <a:t>홍지민</a:t>
            </a: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/>
          <p:cNvSpPr txBox="1"/>
          <p:nvPr/>
        </p:nvSpPr>
        <p:spPr>
          <a:xfrm>
            <a:off x="2620606" y="2287656"/>
            <a:ext cx="6200873" cy="3583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/>
              <a:t>상품 목록 </a:t>
            </a:r>
            <a:r>
              <a:rPr lang="en-US" altLang="ko-KR"/>
              <a:t>– </a:t>
            </a:r>
            <a:r>
              <a:rPr lang="ko-KR" altLang="en-US"/>
              <a:t>등록된 상품 수정 </a:t>
            </a:r>
            <a:r>
              <a:rPr lang="en-US" altLang="ko-KR"/>
              <a:t>&amp;</a:t>
            </a:r>
            <a:r>
              <a:rPr lang="ko-KR" altLang="en-US"/>
              <a:t> 삭제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kern="0" spc="-100">
                          <a:solidFill>
                            <a:srgbClr val="F7F7F7"/>
                          </a:solidFill>
                          <a:latin typeface="HY중고딕"/>
                          <a:ea typeface="HY중고딕"/>
                          <a:cs typeface="Elice DigitalBaeum OTF"/>
                        </a:rPr>
                        <a:t>Description</a:t>
                      </a:r>
                      <a:endParaRPr lang="en-US" altLang="ko-KR" sz="2000">
                        <a:latin typeface="HY중고딕"/>
                        <a:ea typeface="HY중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 typeface="+mj-ea"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① 해당 관리자가 등록한 상품 목록 조회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②해당 상품 수정하기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③해당 상품 삭제하기 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④ 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⑤ 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⑥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⑦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4DE4C02-687B-D788-D77A-C1E474EE3D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06" y="2849059"/>
            <a:ext cx="10439400" cy="6238075"/>
          </a:xfrm>
          <a:prstGeom prst="rect">
            <a:avLst/>
          </a:prstGeom>
        </p:spPr>
      </p:pic>
      <p:sp>
        <p:nvSpPr>
          <p:cNvPr id="1020" name="TextBox 966"/>
          <p:cNvSpPr txBox="1"/>
          <p:nvPr/>
        </p:nvSpPr>
        <p:spPr>
          <a:xfrm>
            <a:off x="5486400" y="4415541"/>
            <a:ext cx="2057400" cy="27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1" name="TextBox 967"/>
          <p:cNvSpPr txBox="1"/>
          <p:nvPr/>
        </p:nvSpPr>
        <p:spPr>
          <a:xfrm>
            <a:off x="8534400" y="5143500"/>
            <a:ext cx="190500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2" name="TextBox 968"/>
          <p:cNvSpPr txBox="1"/>
          <p:nvPr/>
        </p:nvSpPr>
        <p:spPr>
          <a:xfrm rot="42683">
            <a:off x="10136236" y="6903658"/>
            <a:ext cx="1219200" cy="271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    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8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/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>
                <a:latin typeface="HY중고딕"/>
                <a:ea typeface="HY중고딕"/>
              </a:rPr>
              <a:t>홍지민</a:t>
            </a: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/>
          <p:cNvSpPr txBox="1"/>
          <p:nvPr/>
        </p:nvSpPr>
        <p:spPr>
          <a:xfrm>
            <a:off x="2620606" y="2287656"/>
            <a:ext cx="6200873" cy="3583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/>
              <a:t>상품 등록 </a:t>
            </a:r>
            <a:r>
              <a:rPr lang="en-US" altLang="ko-KR"/>
              <a:t>– </a:t>
            </a:r>
            <a:r>
              <a:rPr lang="ko-KR" altLang="en-US"/>
              <a:t>상품 정보 입력 후 등록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2012258" y="2901916"/>
          <a:ext cx="5173980" cy="617732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kern="0" spc="-100">
                          <a:solidFill>
                            <a:srgbClr val="F7F7F7"/>
                          </a:solidFill>
                          <a:latin typeface="HY중고딕"/>
                          <a:ea typeface="HY중고딕"/>
                          <a:cs typeface="Elice DigitalBaeum OTF"/>
                        </a:rPr>
                        <a:t>Description</a:t>
                      </a:r>
                      <a:endParaRPr lang="en-US" altLang="ko-KR" sz="2000">
                        <a:latin typeface="HY중고딕"/>
                        <a:ea typeface="HY중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 typeface="+mj-ea"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① 첨부파일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이미지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 업로드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②상품정보와 파일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이미지</a:t>
                      </a:r>
                      <a:r>
                        <a:rPr lang="en-US" altLang="ko-KR" sz="1600"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 등록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③관리자 마이페이지로 이동되면서 </a:t>
                      </a:r>
                    </a:p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   관리자 마이페이지의 상품목록에서</a:t>
                      </a:r>
                    </a:p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   바로 확인 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④ 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⑤ 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⑥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lvl="0" indent="0" algn="l" latinLnBrk="1">
                        <a:buFontTx/>
                        <a:buNone/>
                        <a:defRPr/>
                      </a:pPr>
                      <a:r>
                        <a:rPr lang="ko-KR" altLang="en-US" sz="1600">
                          <a:latin typeface="맑은 고딕"/>
                          <a:ea typeface="맑은 고딕"/>
                        </a:rPr>
                        <a:t>⑦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8B9FA7C-39A9-E76F-698F-09ABB7D6D4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68022"/>
            <a:ext cx="10425504" cy="6182677"/>
          </a:xfrm>
          <a:prstGeom prst="rect">
            <a:avLst/>
          </a:prstGeom>
        </p:spPr>
      </p:pic>
      <p:sp>
        <p:nvSpPr>
          <p:cNvPr id="1020" name="TextBox 966"/>
          <p:cNvSpPr txBox="1"/>
          <p:nvPr/>
        </p:nvSpPr>
        <p:spPr>
          <a:xfrm>
            <a:off x="4495800" y="7615941"/>
            <a:ext cx="2057400" cy="27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21" name="TextBox 967"/>
          <p:cNvSpPr txBox="1"/>
          <p:nvPr/>
        </p:nvSpPr>
        <p:spPr>
          <a:xfrm>
            <a:off x="6019800" y="7926705"/>
            <a:ext cx="190500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716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/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>
                <a:latin typeface="HY중고딕"/>
                <a:ea typeface="HY중고딕"/>
              </a:rPr>
              <a:t>홍지민</a:t>
            </a: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/>
          <p:cNvSpPr txBox="1"/>
          <p:nvPr/>
        </p:nvSpPr>
        <p:spPr>
          <a:xfrm>
            <a:off x="2620606" y="2287656"/>
            <a:ext cx="6200873" cy="35838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/>
              <a:t>상품 수정 </a:t>
            </a:r>
            <a:r>
              <a:rPr lang="en-US" altLang="ko-KR"/>
              <a:t>– </a:t>
            </a:r>
            <a:r>
              <a:rPr lang="ko-KR" altLang="en-US"/>
              <a:t>등록된 상품 수정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등록된 상품의 정보를 불러와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정보들이 입력된 채로 나옴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②업로드 했던 해당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파일이미지를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가져와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썸네일에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보여준다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썸네일에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보였던 파일을 삭제하고 새로운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업로드 하는 기능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수정하기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새로 입력한 정보들을 업로드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8EF2D28-D108-A0CC-5466-3498270E17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16" y="2886529"/>
            <a:ext cx="10461288" cy="6164171"/>
          </a:xfrm>
          <a:prstGeom prst="rect">
            <a:avLst/>
          </a:prstGeom>
        </p:spPr>
      </p:pic>
      <p:sp>
        <p:nvSpPr>
          <p:cNvPr id="5" name="TextBox 966">
            <a:extLst>
              <a:ext uri="{FF2B5EF4-FFF2-40B4-BE49-F238E27FC236}">
                <a16:creationId xmlns:a16="http://schemas.microsoft.com/office/drawing/2014/main" id="{DE810DF9-3BC8-1D93-7EEB-77A2536F80CE}"/>
              </a:ext>
            </a:extLst>
          </p:cNvPr>
          <p:cNvSpPr txBox="1"/>
          <p:nvPr/>
        </p:nvSpPr>
        <p:spPr>
          <a:xfrm>
            <a:off x="6473160" y="5223008"/>
            <a:ext cx="2057400" cy="27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967">
            <a:extLst>
              <a:ext uri="{FF2B5EF4-FFF2-40B4-BE49-F238E27FC236}">
                <a16:creationId xmlns:a16="http://schemas.microsoft.com/office/drawing/2014/main" id="{37C89B97-D57B-74FD-5680-8EBAC526661C}"/>
              </a:ext>
            </a:extLst>
          </p:cNvPr>
          <p:cNvSpPr txBox="1"/>
          <p:nvPr/>
        </p:nvSpPr>
        <p:spPr>
          <a:xfrm>
            <a:off x="1447800" y="6020951"/>
            <a:ext cx="190500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 dirty="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68">
            <a:extLst>
              <a:ext uri="{FF2B5EF4-FFF2-40B4-BE49-F238E27FC236}">
                <a16:creationId xmlns:a16="http://schemas.microsoft.com/office/drawing/2014/main" id="{F71EE855-BFA3-641A-C8DF-2DFA6DD46821}"/>
              </a:ext>
            </a:extLst>
          </p:cNvPr>
          <p:cNvSpPr txBox="1"/>
          <p:nvPr/>
        </p:nvSpPr>
        <p:spPr>
          <a:xfrm rot="42683">
            <a:off x="4417964" y="7589458"/>
            <a:ext cx="1219200" cy="271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③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   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BDBC1-5D65-B1E9-E78A-63FF3D8545BF}"/>
              </a:ext>
            </a:extLst>
          </p:cNvPr>
          <p:cNvSpPr txBox="1"/>
          <p:nvPr/>
        </p:nvSpPr>
        <p:spPr>
          <a:xfrm>
            <a:off x="5919205" y="7878835"/>
            <a:ext cx="1210526" cy="275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D45FF-33DA-9B8F-EA5F-A7CC2479B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235185-F44C-40E2-9A95-104300695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178FE26A-355E-1DA3-55E3-CDBEA4C295E7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D19E1B73-3F53-B3BE-E42B-C81FC509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57" name="그룹 1002">
            <a:extLst>
              <a:ext uri="{FF2B5EF4-FFF2-40B4-BE49-F238E27FC236}">
                <a16:creationId xmlns:a16="http://schemas.microsoft.com/office/drawing/2014/main" id="{EFD33122-BDE0-EB04-013C-51F744E0AC7D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58" name="Object 5">
              <a:extLst>
                <a:ext uri="{FF2B5EF4-FFF2-40B4-BE49-F238E27FC236}">
                  <a16:creationId xmlns:a16="http://schemas.microsoft.com/office/drawing/2014/main" id="{2595A7CD-9726-F606-2944-D386C495A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59" name="그룹 1004">
            <a:extLst>
              <a:ext uri="{FF2B5EF4-FFF2-40B4-BE49-F238E27FC236}">
                <a16:creationId xmlns:a16="http://schemas.microsoft.com/office/drawing/2014/main" id="{E19C0247-648F-6A22-E11F-CEFF8D050D0D}"/>
              </a:ext>
            </a:extLst>
          </p:cNvPr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60" name="Object 11">
              <a:extLst>
                <a:ext uri="{FF2B5EF4-FFF2-40B4-BE49-F238E27FC236}">
                  <a16:creationId xmlns:a16="http://schemas.microsoft.com/office/drawing/2014/main" id="{EC2EA3AE-5EA9-49E1-0C50-E47BED489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61" name="그룹 1005">
            <a:extLst>
              <a:ext uri="{FF2B5EF4-FFF2-40B4-BE49-F238E27FC236}">
                <a16:creationId xmlns:a16="http://schemas.microsoft.com/office/drawing/2014/main" id="{D5433EC0-5FF3-54E1-3033-8F4F4537ABDE}"/>
              </a:ext>
            </a:extLst>
          </p:cNvPr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62" name="Object 14">
              <a:extLst>
                <a:ext uri="{FF2B5EF4-FFF2-40B4-BE49-F238E27FC236}">
                  <a16:creationId xmlns:a16="http://schemas.microsoft.com/office/drawing/2014/main" id="{3E28BE3A-DC24-1F94-E194-338817B78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63" name="그룹 1006">
            <a:extLst>
              <a:ext uri="{FF2B5EF4-FFF2-40B4-BE49-F238E27FC236}">
                <a16:creationId xmlns:a16="http://schemas.microsoft.com/office/drawing/2014/main" id="{C1051C6E-A8E1-FA7D-8606-5F3D196DFF7D}"/>
              </a:ext>
            </a:extLst>
          </p:cNvPr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64" name="Object 17">
              <a:extLst>
                <a:ext uri="{FF2B5EF4-FFF2-40B4-BE49-F238E27FC236}">
                  <a16:creationId xmlns:a16="http://schemas.microsoft.com/office/drawing/2014/main" id="{0827157A-D905-CAB2-3869-7947A1A57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65" name="그룹 1007">
            <a:extLst>
              <a:ext uri="{FF2B5EF4-FFF2-40B4-BE49-F238E27FC236}">
                <a16:creationId xmlns:a16="http://schemas.microsoft.com/office/drawing/2014/main" id="{46E6ABDB-92EA-E2E0-7CEA-EF967EE1333D}"/>
              </a:ext>
            </a:extLst>
          </p:cNvPr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66" name="Object 20">
              <a:extLst>
                <a:ext uri="{FF2B5EF4-FFF2-40B4-BE49-F238E27FC236}">
                  <a16:creationId xmlns:a16="http://schemas.microsoft.com/office/drawing/2014/main" id="{E55BE408-B72B-D580-A237-B63555734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67" name="그룹 1008">
            <a:extLst>
              <a:ext uri="{FF2B5EF4-FFF2-40B4-BE49-F238E27FC236}">
                <a16:creationId xmlns:a16="http://schemas.microsoft.com/office/drawing/2014/main" id="{571C9DA0-324B-18E2-362E-3DFD30CA02AB}"/>
              </a:ext>
            </a:extLst>
          </p:cNvPr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68" name="Object 23">
              <a:extLst>
                <a:ext uri="{FF2B5EF4-FFF2-40B4-BE49-F238E27FC236}">
                  <a16:creationId xmlns:a16="http://schemas.microsoft.com/office/drawing/2014/main" id="{C15F9D65-2A36-7F65-5C5E-BC64001D9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69" name="그룹 1009">
            <a:extLst>
              <a:ext uri="{FF2B5EF4-FFF2-40B4-BE49-F238E27FC236}">
                <a16:creationId xmlns:a16="http://schemas.microsoft.com/office/drawing/2014/main" id="{DCE40C32-DD41-3355-D764-AC3D71AFA34E}"/>
              </a:ext>
            </a:extLst>
          </p:cNvPr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70" name="Object 26">
              <a:extLst>
                <a:ext uri="{FF2B5EF4-FFF2-40B4-BE49-F238E27FC236}">
                  <a16:creationId xmlns:a16="http://schemas.microsoft.com/office/drawing/2014/main" id="{AEC0F710-A42C-C9C5-96AD-5050D3977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71" name="그룹 1010">
            <a:extLst>
              <a:ext uri="{FF2B5EF4-FFF2-40B4-BE49-F238E27FC236}">
                <a16:creationId xmlns:a16="http://schemas.microsoft.com/office/drawing/2014/main" id="{099E56C9-E288-8DE7-4D6D-E49D00FCCAA8}"/>
              </a:ext>
            </a:extLst>
          </p:cNvPr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72" name="Object 29">
              <a:extLst>
                <a:ext uri="{FF2B5EF4-FFF2-40B4-BE49-F238E27FC236}">
                  <a16:creationId xmlns:a16="http://schemas.microsoft.com/office/drawing/2014/main" id="{F8B3576A-79AE-AE7B-B05A-C4752D7C0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73" name="그룹 1011">
            <a:extLst>
              <a:ext uri="{FF2B5EF4-FFF2-40B4-BE49-F238E27FC236}">
                <a16:creationId xmlns:a16="http://schemas.microsoft.com/office/drawing/2014/main" id="{85CBD529-8C24-8C84-7F3E-AF05B688F5B6}"/>
              </a:ext>
            </a:extLst>
          </p:cNvPr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74" name="Object 32">
              <a:extLst>
                <a:ext uri="{FF2B5EF4-FFF2-40B4-BE49-F238E27FC236}">
                  <a16:creationId xmlns:a16="http://schemas.microsoft.com/office/drawing/2014/main" id="{C5D906CF-9B53-4212-AC7E-A6A023CA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75" name="그룹 1012">
            <a:extLst>
              <a:ext uri="{FF2B5EF4-FFF2-40B4-BE49-F238E27FC236}">
                <a16:creationId xmlns:a16="http://schemas.microsoft.com/office/drawing/2014/main" id="{FFADADCC-6B51-AF10-1112-F5924832CD6D}"/>
              </a:ext>
            </a:extLst>
          </p:cNvPr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76" name="Object 35">
              <a:extLst>
                <a:ext uri="{FF2B5EF4-FFF2-40B4-BE49-F238E27FC236}">
                  <a16:creationId xmlns:a16="http://schemas.microsoft.com/office/drawing/2014/main" id="{D7412914-5682-0863-AA11-E63D6AD3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77" name="그룹 1019">
            <a:extLst>
              <a:ext uri="{FF2B5EF4-FFF2-40B4-BE49-F238E27FC236}">
                <a16:creationId xmlns:a16="http://schemas.microsoft.com/office/drawing/2014/main" id="{1C28DA72-53DE-FC2F-5657-BD85BCBFD5B0}"/>
              </a:ext>
            </a:extLst>
          </p:cNvPr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78" name="Object 56">
              <a:extLst>
                <a:ext uri="{FF2B5EF4-FFF2-40B4-BE49-F238E27FC236}">
                  <a16:creationId xmlns:a16="http://schemas.microsoft.com/office/drawing/2014/main" id="{4CAC0A7F-98E6-E872-E825-028FDDD4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79" name="Object 89">
            <a:extLst>
              <a:ext uri="{FF2B5EF4-FFF2-40B4-BE49-F238E27FC236}">
                <a16:creationId xmlns:a16="http://schemas.microsoft.com/office/drawing/2014/main" id="{4F7FD53B-9278-76FD-B04F-AE15CCA48B44}"/>
              </a:ext>
            </a:extLst>
          </p:cNvPr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0" name="Object 90">
            <a:extLst>
              <a:ext uri="{FF2B5EF4-FFF2-40B4-BE49-F238E27FC236}">
                <a16:creationId xmlns:a16="http://schemas.microsoft.com/office/drawing/2014/main" id="{E3CA0D36-6DC4-EF59-623C-F8A46708607F}"/>
              </a:ext>
            </a:extLst>
          </p:cNvPr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Object 91">
            <a:extLst>
              <a:ext uri="{FF2B5EF4-FFF2-40B4-BE49-F238E27FC236}">
                <a16:creationId xmlns:a16="http://schemas.microsoft.com/office/drawing/2014/main" id="{2D2E0CFD-F987-9A8B-1AE4-F8FA0A55C717}"/>
              </a:ext>
            </a:extLst>
          </p:cNvPr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2" name="Object 95">
            <a:extLst>
              <a:ext uri="{FF2B5EF4-FFF2-40B4-BE49-F238E27FC236}">
                <a16:creationId xmlns:a16="http://schemas.microsoft.com/office/drawing/2014/main" id="{7C7B9988-43EC-27EF-54A5-459D72BDB658}"/>
              </a:ext>
            </a:extLst>
          </p:cNvPr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3" name="Object 98">
            <a:extLst>
              <a:ext uri="{FF2B5EF4-FFF2-40B4-BE49-F238E27FC236}">
                <a16:creationId xmlns:a16="http://schemas.microsoft.com/office/drawing/2014/main" id="{7549BB22-9748-B80F-8CA9-FC60DBB92F06}"/>
              </a:ext>
            </a:extLst>
          </p:cNvPr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4" name="Object 108">
            <a:extLst>
              <a:ext uri="{FF2B5EF4-FFF2-40B4-BE49-F238E27FC236}">
                <a16:creationId xmlns:a16="http://schemas.microsoft.com/office/drawing/2014/main" id="{866CDFC8-AE1B-1D82-50B4-D0BF38E584C6}"/>
              </a:ext>
            </a:extLst>
          </p:cNvPr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5" name="Object 97">
            <a:extLst>
              <a:ext uri="{FF2B5EF4-FFF2-40B4-BE49-F238E27FC236}">
                <a16:creationId xmlns:a16="http://schemas.microsoft.com/office/drawing/2014/main" id="{3B57030E-73E1-7257-A5EA-0234D4770E1C}"/>
              </a:ext>
            </a:extLst>
          </p:cNvPr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86" name="그룹 1013">
            <a:extLst>
              <a:ext uri="{FF2B5EF4-FFF2-40B4-BE49-F238E27FC236}">
                <a16:creationId xmlns:a16="http://schemas.microsoft.com/office/drawing/2014/main" id="{0C9FEAE4-A435-E749-0B50-F223CC1C3731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87" name="Object 38">
              <a:extLst>
                <a:ext uri="{FF2B5EF4-FFF2-40B4-BE49-F238E27FC236}">
                  <a16:creationId xmlns:a16="http://schemas.microsoft.com/office/drawing/2014/main" id="{6E6C14B2-FB3C-3C67-5800-8CAEBD537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88" name="그룹 1014">
            <a:extLst>
              <a:ext uri="{FF2B5EF4-FFF2-40B4-BE49-F238E27FC236}">
                <a16:creationId xmlns:a16="http://schemas.microsoft.com/office/drawing/2014/main" id="{6E519632-562B-2F10-03B5-4E8D40F1AA1A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89" name="Object 41">
              <a:extLst>
                <a:ext uri="{FF2B5EF4-FFF2-40B4-BE49-F238E27FC236}">
                  <a16:creationId xmlns:a16="http://schemas.microsoft.com/office/drawing/2014/main" id="{93C45D24-E1C7-1CC1-7442-CD9352F2E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90" name="Object 101">
            <a:extLst>
              <a:ext uri="{FF2B5EF4-FFF2-40B4-BE49-F238E27FC236}">
                <a16:creationId xmlns:a16="http://schemas.microsoft.com/office/drawing/2014/main" id="{A71F9242-C21C-4044-E416-E7A1583EABAE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102">
            <a:extLst>
              <a:ext uri="{FF2B5EF4-FFF2-40B4-BE49-F238E27FC236}">
                <a16:creationId xmlns:a16="http://schemas.microsoft.com/office/drawing/2014/main" id="{C0164099-9FB2-A004-17DE-67F1AA3D783E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2" name="Object 103">
            <a:extLst>
              <a:ext uri="{FF2B5EF4-FFF2-40B4-BE49-F238E27FC236}">
                <a16:creationId xmlns:a16="http://schemas.microsoft.com/office/drawing/2014/main" id="{26074389-5CE5-76F7-5A6D-D70524141968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상품 전체 리스트 </a:t>
            </a:r>
            <a:r>
              <a:rPr lang="en-US" altLang="ko-KR" dirty="0"/>
              <a:t>-  </a:t>
            </a:r>
            <a:r>
              <a:rPr lang="ko-KR" altLang="en-US" dirty="0"/>
              <a:t>등록되어 있는 상품 보여주기</a:t>
            </a:r>
            <a:endParaRPr lang="en-US" altLang="ko-KR" dirty="0"/>
          </a:p>
        </p:txBody>
      </p:sp>
      <p:sp>
        <p:nvSpPr>
          <p:cNvPr id="93" name="Object 47">
            <a:extLst>
              <a:ext uri="{FF2B5EF4-FFF2-40B4-BE49-F238E27FC236}">
                <a16:creationId xmlns:a16="http://schemas.microsoft.com/office/drawing/2014/main" id="{F551D305-199C-9003-1E38-DDBA4603353B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4" name="Object 48">
            <a:extLst>
              <a:ext uri="{FF2B5EF4-FFF2-40B4-BE49-F238E27FC236}">
                <a16:creationId xmlns:a16="http://schemas.microsoft.com/office/drawing/2014/main" id="{7821D000-AA45-4248-4DD6-770F944F792F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51">
            <a:extLst>
              <a:ext uri="{FF2B5EF4-FFF2-40B4-BE49-F238E27FC236}">
                <a16:creationId xmlns:a16="http://schemas.microsoft.com/office/drawing/2014/main" id="{3C55B860-218A-9CD0-9CAC-081D78C6B8D2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6" name="Object 104">
            <a:extLst>
              <a:ext uri="{FF2B5EF4-FFF2-40B4-BE49-F238E27FC236}">
                <a16:creationId xmlns:a16="http://schemas.microsoft.com/office/drawing/2014/main" id="{45CBC0FD-5052-486B-CB4E-8B417A524EF3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97" name="그룹 1027">
            <a:extLst>
              <a:ext uri="{FF2B5EF4-FFF2-40B4-BE49-F238E27FC236}">
                <a16:creationId xmlns:a16="http://schemas.microsoft.com/office/drawing/2014/main" id="{6D71455A-4FA5-9D36-3180-201486AFF66E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98" name="Object 80">
              <a:extLst>
                <a:ext uri="{FF2B5EF4-FFF2-40B4-BE49-F238E27FC236}">
                  <a16:creationId xmlns:a16="http://schemas.microsoft.com/office/drawing/2014/main" id="{786225EB-3E74-79F4-B0E5-DCDADB591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9" name="그룹 1018">
            <a:extLst>
              <a:ext uri="{FF2B5EF4-FFF2-40B4-BE49-F238E27FC236}">
                <a16:creationId xmlns:a16="http://schemas.microsoft.com/office/drawing/2014/main" id="{B965802C-42B1-B8A8-F2F0-740934EDCF6F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100" name="Object 53">
              <a:extLst>
                <a:ext uri="{FF2B5EF4-FFF2-40B4-BE49-F238E27FC236}">
                  <a16:creationId xmlns:a16="http://schemas.microsoft.com/office/drawing/2014/main" id="{669A20EF-5FD4-438F-254C-05EF48D8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101" name="그룹 1027">
            <a:extLst>
              <a:ext uri="{FF2B5EF4-FFF2-40B4-BE49-F238E27FC236}">
                <a16:creationId xmlns:a16="http://schemas.microsoft.com/office/drawing/2014/main" id="{7E60E5FB-1F23-D6F3-480A-20A77E084539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102" name="Object 80">
              <a:extLst>
                <a:ext uri="{FF2B5EF4-FFF2-40B4-BE49-F238E27FC236}">
                  <a16:creationId xmlns:a16="http://schemas.microsoft.com/office/drawing/2014/main" id="{8324CE61-4B2A-C799-07F8-D46E0D143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48607FC6-15A5-9F9E-D5CE-88F6EB0C5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941167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페이징처리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페이지 당 총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보이게 설정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낮은 가격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가격으로 상품 리스트 조회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원하는 상품 검색기능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각 상품 보여주고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사러가기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＇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105" name="그림 104">
            <a:extLst>
              <a:ext uri="{FF2B5EF4-FFF2-40B4-BE49-F238E27FC236}">
                <a16:creationId xmlns:a16="http://schemas.microsoft.com/office/drawing/2014/main" id="{EE26F391-2355-9410-C145-F2FCEA2E20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37" y="2864262"/>
            <a:ext cx="10215062" cy="6186437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59BD254-CC96-3C6C-F90C-ED20DBE6E5B6}"/>
              </a:ext>
            </a:extLst>
          </p:cNvPr>
          <p:cNvSpPr/>
          <p:nvPr/>
        </p:nvSpPr>
        <p:spPr>
          <a:xfrm>
            <a:off x="4573028" y="4803927"/>
            <a:ext cx="1294372" cy="209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A9AA50F-F3AF-58DB-A994-FC6FC4077DD3}"/>
              </a:ext>
            </a:extLst>
          </p:cNvPr>
          <p:cNvSpPr/>
          <p:nvPr/>
        </p:nvSpPr>
        <p:spPr>
          <a:xfrm>
            <a:off x="9446110" y="4373660"/>
            <a:ext cx="974731" cy="389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AC3607-213B-EF77-7EB5-0B5EF8C2CDEC}"/>
              </a:ext>
            </a:extLst>
          </p:cNvPr>
          <p:cNvSpPr/>
          <p:nvPr/>
        </p:nvSpPr>
        <p:spPr>
          <a:xfrm>
            <a:off x="10439400" y="4191065"/>
            <a:ext cx="870490" cy="472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941ED65-629A-2CC2-287B-A814B11155AD}"/>
              </a:ext>
            </a:extLst>
          </p:cNvPr>
          <p:cNvSpPr txBox="1"/>
          <p:nvPr/>
        </p:nvSpPr>
        <p:spPr>
          <a:xfrm>
            <a:off x="2903457" y="3980058"/>
            <a:ext cx="30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A5057FD-AD2F-CA92-364A-D07F0B1C208F}"/>
              </a:ext>
            </a:extLst>
          </p:cNvPr>
          <p:cNvSpPr txBox="1"/>
          <p:nvPr/>
        </p:nvSpPr>
        <p:spPr>
          <a:xfrm>
            <a:off x="9369227" y="4317329"/>
            <a:ext cx="11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AA3BC65-32CB-D163-E39D-5F0E28CBD497}"/>
              </a:ext>
            </a:extLst>
          </p:cNvPr>
          <p:cNvSpPr txBox="1"/>
          <p:nvPr/>
        </p:nvSpPr>
        <p:spPr>
          <a:xfrm>
            <a:off x="10346572" y="4147329"/>
            <a:ext cx="2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72BCC86-06E8-1247-B563-3F7D6EA09090}"/>
              </a:ext>
            </a:extLst>
          </p:cNvPr>
          <p:cNvSpPr txBox="1"/>
          <p:nvPr/>
        </p:nvSpPr>
        <p:spPr>
          <a:xfrm>
            <a:off x="4609473" y="6435945"/>
            <a:ext cx="32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A2AA84-F8DC-1648-E616-209CA13A3B88}"/>
              </a:ext>
            </a:extLst>
          </p:cNvPr>
          <p:cNvSpPr/>
          <p:nvPr/>
        </p:nvSpPr>
        <p:spPr>
          <a:xfrm>
            <a:off x="2913862" y="3980058"/>
            <a:ext cx="6453710" cy="5070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F714D-3342-59EB-1856-7D5A3C3A4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7389CD-7DD7-683F-F1E6-20205C3B3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349AC1E-71A5-01E4-8CCF-2A8DA4769E20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7907D130-E2A3-7052-6392-C48F2218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8DCE354-3C5C-2E06-A59E-539DCA380F0B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32583BA-ED11-F585-0609-CF672B699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422B7C1-151F-2488-0B20-56632F447A74}"/>
              </a:ext>
            </a:extLst>
          </p:cNvPr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6FA4A8B3-482C-E8D4-54EB-E1A13202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FDC41EA9-A013-909C-F84B-1A57A20E36EB}"/>
              </a:ext>
            </a:extLst>
          </p:cNvPr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DF9B511D-DE17-27C7-BEF9-D05379D84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7DEA155A-F419-4534-DBAF-190C473DCB6F}"/>
              </a:ext>
            </a:extLst>
          </p:cNvPr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3" name="Object 17">
              <a:extLst>
                <a:ext uri="{FF2B5EF4-FFF2-40B4-BE49-F238E27FC236}">
                  <a16:creationId xmlns:a16="http://schemas.microsoft.com/office/drawing/2014/main" id="{ECBFA661-B2E2-D988-61BF-BD2E33E64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AB0D424C-3558-C4D4-B865-3D3C8AA939D4}"/>
              </a:ext>
            </a:extLst>
          </p:cNvPr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E6AB96B2-2234-CB37-8BE0-230BF028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722BC398-6918-63AC-7FDA-36BD623073E0}"/>
              </a:ext>
            </a:extLst>
          </p:cNvPr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944412A8-CA87-4ED0-C9DC-ACF9E4E9F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C941EE87-B586-C4AC-B17C-336ED74DA9FA}"/>
              </a:ext>
            </a:extLst>
          </p:cNvPr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769B68D1-4C48-4C2B-131B-FC14760B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0744765B-35F7-671C-91D3-D39402E04B59}"/>
              </a:ext>
            </a:extLst>
          </p:cNvPr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7A3E0DFE-7A45-7151-B2AA-BA54B348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4ECFAB72-7F44-627B-DC20-881E91531821}"/>
              </a:ext>
            </a:extLst>
          </p:cNvPr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F0B04FDA-FA05-812C-8071-D21A85764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43A30723-2925-65CC-5BB5-6EF4F41D3C99}"/>
              </a:ext>
            </a:extLst>
          </p:cNvPr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25" name="Object 35">
              <a:extLst>
                <a:ext uri="{FF2B5EF4-FFF2-40B4-BE49-F238E27FC236}">
                  <a16:creationId xmlns:a16="http://schemas.microsoft.com/office/drawing/2014/main" id="{2DA8EF8A-2971-D00B-A85A-67954B57F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26" name="그룹 1019">
            <a:extLst>
              <a:ext uri="{FF2B5EF4-FFF2-40B4-BE49-F238E27FC236}">
                <a16:creationId xmlns:a16="http://schemas.microsoft.com/office/drawing/2014/main" id="{0A803824-4B56-3B92-FE83-576AFB142986}"/>
              </a:ext>
            </a:extLst>
          </p:cNvPr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56">
              <a:extLst>
                <a:ext uri="{FF2B5EF4-FFF2-40B4-BE49-F238E27FC236}">
                  <a16:creationId xmlns:a16="http://schemas.microsoft.com/office/drawing/2014/main" id="{A2A1AC6D-C5A1-0BA0-30E4-474C479C7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28" name="Object 89">
            <a:extLst>
              <a:ext uri="{FF2B5EF4-FFF2-40B4-BE49-F238E27FC236}">
                <a16:creationId xmlns:a16="http://schemas.microsoft.com/office/drawing/2014/main" id="{E33DD348-891C-01A1-45AF-8497E84A7F3F}"/>
              </a:ext>
            </a:extLst>
          </p:cNvPr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Object 90">
            <a:extLst>
              <a:ext uri="{FF2B5EF4-FFF2-40B4-BE49-F238E27FC236}">
                <a16:creationId xmlns:a16="http://schemas.microsoft.com/office/drawing/2014/main" id="{A153CC16-172D-0C49-CA55-CA922D40102F}"/>
              </a:ext>
            </a:extLst>
          </p:cNvPr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Object 91">
            <a:extLst>
              <a:ext uri="{FF2B5EF4-FFF2-40B4-BE49-F238E27FC236}">
                <a16:creationId xmlns:a16="http://schemas.microsoft.com/office/drawing/2014/main" id="{15F06D64-28F0-39CC-9148-CF6CCA4C5108}"/>
              </a:ext>
            </a:extLst>
          </p:cNvPr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802A99E0-AC75-268B-E61E-7CCA5BCF0A6C}"/>
              </a:ext>
            </a:extLst>
          </p:cNvPr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98">
            <a:extLst>
              <a:ext uri="{FF2B5EF4-FFF2-40B4-BE49-F238E27FC236}">
                <a16:creationId xmlns:a16="http://schemas.microsoft.com/office/drawing/2014/main" id="{FD6FDD79-E8FB-F544-E98A-6801FF4D29DC}"/>
              </a:ext>
            </a:extLst>
          </p:cNvPr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Object 108">
            <a:extLst>
              <a:ext uri="{FF2B5EF4-FFF2-40B4-BE49-F238E27FC236}">
                <a16:creationId xmlns:a16="http://schemas.microsoft.com/office/drawing/2014/main" id="{376422B2-D701-30C0-6522-F8D937A4042B}"/>
              </a:ext>
            </a:extLst>
          </p:cNvPr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97">
            <a:extLst>
              <a:ext uri="{FF2B5EF4-FFF2-40B4-BE49-F238E27FC236}">
                <a16:creationId xmlns:a16="http://schemas.microsoft.com/office/drawing/2014/main" id="{504B88F3-FC98-FD1C-CFA4-8208E514FEE1}"/>
              </a:ext>
            </a:extLst>
          </p:cNvPr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35" name="그룹 1013">
            <a:extLst>
              <a:ext uri="{FF2B5EF4-FFF2-40B4-BE49-F238E27FC236}">
                <a16:creationId xmlns:a16="http://schemas.microsoft.com/office/drawing/2014/main" id="{54DFE57A-7737-FCCD-DE1A-08674A38FBFE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36" name="Object 38">
              <a:extLst>
                <a:ext uri="{FF2B5EF4-FFF2-40B4-BE49-F238E27FC236}">
                  <a16:creationId xmlns:a16="http://schemas.microsoft.com/office/drawing/2014/main" id="{10914FE7-B036-D5F5-3F88-402CB00C0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747CB7AB-F77A-7B18-D7A3-5B8E8FD3B37F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9F629681-7AA3-DBB6-E09F-630B1C21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9" name="Object 101">
            <a:extLst>
              <a:ext uri="{FF2B5EF4-FFF2-40B4-BE49-F238E27FC236}">
                <a16:creationId xmlns:a16="http://schemas.microsoft.com/office/drawing/2014/main" id="{91ECF5CA-3DF0-2D42-C6CF-AC85F968C19E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Object 102">
            <a:extLst>
              <a:ext uri="{FF2B5EF4-FFF2-40B4-BE49-F238E27FC236}">
                <a16:creationId xmlns:a16="http://schemas.microsoft.com/office/drawing/2014/main" id="{E90C7354-2B4D-2D39-5A14-156881B8926E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Object 103">
            <a:extLst>
              <a:ext uri="{FF2B5EF4-FFF2-40B4-BE49-F238E27FC236}">
                <a16:creationId xmlns:a16="http://schemas.microsoft.com/office/drawing/2014/main" id="{6B9FDAB7-BEE0-D6E1-E3F1-B527DED981F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상품 상세 설명 </a:t>
            </a:r>
            <a:r>
              <a:rPr lang="en-US" altLang="ko-KR" dirty="0"/>
              <a:t>– </a:t>
            </a:r>
            <a:r>
              <a:rPr lang="ko-KR" altLang="en-US" dirty="0"/>
              <a:t> 해당 제품의 기본 설명</a:t>
            </a:r>
            <a:endParaRPr lang="en-US" altLang="ko-KR" dirty="0"/>
          </a:p>
        </p:txBody>
      </p:sp>
      <p:sp>
        <p:nvSpPr>
          <p:cNvPr id="42" name="Object 47">
            <a:extLst>
              <a:ext uri="{FF2B5EF4-FFF2-40B4-BE49-F238E27FC236}">
                <a16:creationId xmlns:a16="http://schemas.microsoft.com/office/drawing/2014/main" id="{FC4DCF13-079C-38E8-9E44-31E07E9F155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3" name="Object 48">
            <a:extLst>
              <a:ext uri="{FF2B5EF4-FFF2-40B4-BE49-F238E27FC236}">
                <a16:creationId xmlns:a16="http://schemas.microsoft.com/office/drawing/2014/main" id="{5969FF55-AA07-2746-3CD6-F7B51696B7DE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Object 51">
            <a:extLst>
              <a:ext uri="{FF2B5EF4-FFF2-40B4-BE49-F238E27FC236}">
                <a16:creationId xmlns:a16="http://schemas.microsoft.com/office/drawing/2014/main" id="{C31530EF-2772-E807-DC36-A64856047C23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Object 104">
            <a:extLst>
              <a:ext uri="{FF2B5EF4-FFF2-40B4-BE49-F238E27FC236}">
                <a16:creationId xmlns:a16="http://schemas.microsoft.com/office/drawing/2014/main" id="{44E5D555-A055-08F2-1549-082E020484F6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6" name="그룹 1027">
            <a:extLst>
              <a:ext uri="{FF2B5EF4-FFF2-40B4-BE49-F238E27FC236}">
                <a16:creationId xmlns:a16="http://schemas.microsoft.com/office/drawing/2014/main" id="{0FF388DC-C7C9-8AA3-EBF0-84822E96C19F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47" name="Object 80">
              <a:extLst>
                <a:ext uri="{FF2B5EF4-FFF2-40B4-BE49-F238E27FC236}">
                  <a16:creationId xmlns:a16="http://schemas.microsoft.com/office/drawing/2014/main" id="{6C4B963C-F7A7-E549-5E45-6E774E95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48" name="그룹 1018">
            <a:extLst>
              <a:ext uri="{FF2B5EF4-FFF2-40B4-BE49-F238E27FC236}">
                <a16:creationId xmlns:a16="http://schemas.microsoft.com/office/drawing/2014/main" id="{EB5385C1-BCB4-E5C2-2899-8568E5CF2EDD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49" name="Object 53">
              <a:extLst>
                <a:ext uri="{FF2B5EF4-FFF2-40B4-BE49-F238E27FC236}">
                  <a16:creationId xmlns:a16="http://schemas.microsoft.com/office/drawing/2014/main" id="{CC7827DF-F0BA-152C-1705-6945296B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50" name="그룹 1027">
            <a:extLst>
              <a:ext uri="{FF2B5EF4-FFF2-40B4-BE49-F238E27FC236}">
                <a16:creationId xmlns:a16="http://schemas.microsoft.com/office/drawing/2014/main" id="{EBDCD95E-27F9-4EEA-E06C-6E4922DDFB5A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51" name="Object 80">
              <a:extLst>
                <a:ext uri="{FF2B5EF4-FFF2-40B4-BE49-F238E27FC236}">
                  <a16:creationId xmlns:a16="http://schemas.microsoft.com/office/drawing/2014/main" id="{54AA6B3B-794E-AFF8-08D9-C890DCD5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7644DA4-889C-A8EE-F783-AA3C55CC36CF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제품 상세 사진 슬라이드 이미지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등록된 제품명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정보 제공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구매수량에 맞춰 총 상품금액 보여주기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이미 담은 상품은 담을 수 없게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A856AE8D-8C99-B0BC-C7B7-5DDBEF697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56" y="2854874"/>
            <a:ext cx="10201342" cy="614878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96D74D7-6878-E6FA-C5C7-9854E752DB0A}"/>
              </a:ext>
            </a:extLst>
          </p:cNvPr>
          <p:cNvSpPr/>
          <p:nvPr/>
        </p:nvSpPr>
        <p:spPr>
          <a:xfrm>
            <a:off x="6476848" y="4367075"/>
            <a:ext cx="2344631" cy="1651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04FF06-0039-3A0B-173D-FB4BCAB0AEC0}"/>
              </a:ext>
            </a:extLst>
          </p:cNvPr>
          <p:cNvSpPr/>
          <p:nvPr/>
        </p:nvSpPr>
        <p:spPr>
          <a:xfrm>
            <a:off x="4497111" y="7699759"/>
            <a:ext cx="990600" cy="299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B9506A-F370-C7E8-D82F-C90F97D895F4}"/>
              </a:ext>
            </a:extLst>
          </p:cNvPr>
          <p:cNvSpPr/>
          <p:nvPr/>
        </p:nvSpPr>
        <p:spPr>
          <a:xfrm>
            <a:off x="7277100" y="6088155"/>
            <a:ext cx="990600" cy="299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3454527-E1DF-4CA3-D7DE-B56DDFBC3D98}"/>
              </a:ext>
            </a:extLst>
          </p:cNvPr>
          <p:cNvSpPr/>
          <p:nvPr/>
        </p:nvSpPr>
        <p:spPr>
          <a:xfrm>
            <a:off x="7153863" y="7001208"/>
            <a:ext cx="990600" cy="299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21B118-88C8-251C-AA8B-488A5D813594}"/>
              </a:ext>
            </a:extLst>
          </p:cNvPr>
          <p:cNvSpPr txBox="1"/>
          <p:nvPr/>
        </p:nvSpPr>
        <p:spPr>
          <a:xfrm>
            <a:off x="4454634" y="763001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658BD8-E744-7FD8-D0AA-CB009319DDA4}"/>
              </a:ext>
            </a:extLst>
          </p:cNvPr>
          <p:cNvSpPr txBox="1"/>
          <p:nvPr/>
        </p:nvSpPr>
        <p:spPr>
          <a:xfrm>
            <a:off x="6533988" y="4367075"/>
            <a:ext cx="36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B190C6-A246-8B74-C9CE-EE62DEDFC66F}"/>
              </a:ext>
            </a:extLst>
          </p:cNvPr>
          <p:cNvSpPr txBox="1"/>
          <p:nvPr/>
        </p:nvSpPr>
        <p:spPr>
          <a:xfrm>
            <a:off x="7217794" y="603272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93361E-C219-33A3-6193-0E472043B990}"/>
              </a:ext>
            </a:extLst>
          </p:cNvPr>
          <p:cNvSpPr txBox="1"/>
          <p:nvPr/>
        </p:nvSpPr>
        <p:spPr>
          <a:xfrm>
            <a:off x="7140625" y="6966334"/>
            <a:ext cx="31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배송안내 및 기타설명 </a:t>
            </a:r>
            <a:r>
              <a:rPr lang="en-US" altLang="ko-KR" dirty="0"/>
              <a:t>– </a:t>
            </a:r>
            <a:r>
              <a:rPr lang="ko-KR" altLang="en-US" dirty="0"/>
              <a:t> 배송</a:t>
            </a:r>
            <a:r>
              <a:rPr lang="en-US" altLang="ko-KR" dirty="0"/>
              <a:t>,</a:t>
            </a:r>
            <a:r>
              <a:rPr lang="ko-KR" altLang="en-US" dirty="0"/>
              <a:t>교환</a:t>
            </a:r>
            <a:r>
              <a:rPr lang="en-US" altLang="ko-KR" dirty="0"/>
              <a:t>, </a:t>
            </a:r>
            <a:r>
              <a:rPr lang="ko-KR" altLang="en-US" dirty="0"/>
              <a:t>옷에 대한 상세 설명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메뉴바를 클릭해 해당 페이지에 이동하여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6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기타정보 보여주기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8E6C9D1-64B9-F5EA-6A6B-3991B72744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34" y="2838621"/>
            <a:ext cx="10277065" cy="6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5612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2000" y="419100"/>
            <a:ext cx="1903821" cy="1145116"/>
            <a:chOff x="6524468" y="48620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4468" y="48620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3405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4844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6284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87284" y="2229668"/>
            <a:ext cx="8879383" cy="42857"/>
            <a:chOff x="7787284" y="2229668"/>
            <a:chExt cx="8879383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284" y="2229668"/>
              <a:ext cx="8879383" cy="42857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09524" y="1943100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694485" y="758446"/>
            <a:ext cx="165884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solidFill>
                <a:srgbClr val="1AEBDC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2738430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515428" y="1985063"/>
            <a:ext cx="3537376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프로젝트 소개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Object 47">
            <a:extLst>
              <a:ext uri="{FF2B5EF4-FFF2-40B4-BE49-F238E27FC236}">
                <a16:creationId xmlns:a16="http://schemas.microsoft.com/office/drawing/2014/main" id="{735D020F-A6E8-64FF-7DA8-C236F5A35B6D}"/>
              </a:ext>
            </a:extLst>
          </p:cNvPr>
          <p:cNvSpPr txBox="1"/>
          <p:nvPr/>
        </p:nvSpPr>
        <p:spPr>
          <a:xfrm>
            <a:off x="6459695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Object 50">
            <a:extLst>
              <a:ext uri="{FF2B5EF4-FFF2-40B4-BE49-F238E27FC236}">
                <a16:creationId xmlns:a16="http://schemas.microsoft.com/office/drawing/2014/main" id="{05ABF7C4-75BA-AC00-83ED-3BAFAD6952C3}"/>
              </a:ext>
            </a:extLst>
          </p:cNvPr>
          <p:cNvSpPr txBox="1"/>
          <p:nvPr/>
        </p:nvSpPr>
        <p:spPr>
          <a:xfrm>
            <a:off x="8503404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Object 51">
            <a:extLst>
              <a:ext uri="{FF2B5EF4-FFF2-40B4-BE49-F238E27FC236}">
                <a16:creationId xmlns:a16="http://schemas.microsoft.com/office/drawing/2014/main" id="{DFF45B95-C68E-4CFB-07E0-14DCA1376F5B}"/>
              </a:ext>
            </a:extLst>
          </p:cNvPr>
          <p:cNvSpPr txBox="1"/>
          <p:nvPr/>
        </p:nvSpPr>
        <p:spPr>
          <a:xfrm>
            <a:off x="10573744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" name="그룹 1012">
            <a:extLst>
              <a:ext uri="{FF2B5EF4-FFF2-40B4-BE49-F238E27FC236}">
                <a16:creationId xmlns:a16="http://schemas.microsoft.com/office/drawing/2014/main" id="{4AB18E7B-1D3B-E144-2903-B90F0291E502}"/>
              </a:ext>
            </a:extLst>
          </p:cNvPr>
          <p:cNvGrpSpPr/>
          <p:nvPr/>
        </p:nvGrpSpPr>
        <p:grpSpPr>
          <a:xfrm>
            <a:off x="1620647" y="2957414"/>
            <a:ext cx="15046020" cy="5809524"/>
            <a:chOff x="1620647" y="2957414"/>
            <a:chExt cx="7394010" cy="5809524"/>
          </a:xfrm>
        </p:grpSpPr>
        <p:pic>
          <p:nvPicPr>
            <p:cNvPr id="5" name="Object 35">
              <a:extLst>
                <a:ext uri="{FF2B5EF4-FFF2-40B4-BE49-F238E27FC236}">
                  <a16:creationId xmlns:a16="http://schemas.microsoft.com/office/drawing/2014/main" id="{E3256770-3E60-4C1A-FF17-74200CDB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0647" y="2957414"/>
              <a:ext cx="7394010" cy="5809524"/>
            </a:xfrm>
            <a:prstGeom prst="rect">
              <a:avLst/>
            </a:prstGeom>
          </p:spPr>
        </p:pic>
      </p:grpSp>
      <p:grpSp>
        <p:nvGrpSpPr>
          <p:cNvPr id="7" name="그룹 1014">
            <a:extLst>
              <a:ext uri="{FF2B5EF4-FFF2-40B4-BE49-F238E27FC236}">
                <a16:creationId xmlns:a16="http://schemas.microsoft.com/office/drawing/2014/main" id="{A4F14B05-7E44-39EF-D15B-C92A87960742}"/>
              </a:ext>
            </a:extLst>
          </p:cNvPr>
          <p:cNvGrpSpPr/>
          <p:nvPr/>
        </p:nvGrpSpPr>
        <p:grpSpPr>
          <a:xfrm>
            <a:off x="2342242" y="3695700"/>
            <a:ext cx="221469" cy="221469"/>
            <a:chOff x="2969283" y="6891118"/>
            <a:chExt cx="221469" cy="221469"/>
          </a:xfrm>
        </p:grpSpPr>
        <p:pic>
          <p:nvPicPr>
            <p:cNvPr id="8" name="Object 41">
              <a:extLst>
                <a:ext uri="{FF2B5EF4-FFF2-40B4-BE49-F238E27FC236}">
                  <a16:creationId xmlns:a16="http://schemas.microsoft.com/office/drawing/2014/main" id="{4A265162-0095-A9BE-0340-7E1BA3BED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9283" y="6891118"/>
              <a:ext cx="221469" cy="221469"/>
            </a:xfrm>
            <a:prstGeom prst="rect">
              <a:avLst/>
            </a:prstGeom>
          </p:spPr>
        </p:pic>
      </p:grpSp>
      <p:sp>
        <p:nvSpPr>
          <p:cNvPr id="4" name="Object 113">
            <a:extLst>
              <a:ext uri="{FF2B5EF4-FFF2-40B4-BE49-F238E27FC236}">
                <a16:creationId xmlns:a16="http://schemas.microsoft.com/office/drawing/2014/main" id="{2CF2CA04-2676-ABD2-D3A7-FA22FC0CD194}"/>
              </a:ext>
            </a:extLst>
          </p:cNvPr>
          <p:cNvSpPr txBox="1"/>
          <p:nvPr/>
        </p:nvSpPr>
        <p:spPr>
          <a:xfrm>
            <a:off x="2933373" y="3619500"/>
            <a:ext cx="9573838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명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의류 쇼핑몰 사이트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(EVERY ONE)</a:t>
            </a:r>
          </a:p>
        </p:txBody>
      </p:sp>
      <p:grpSp>
        <p:nvGrpSpPr>
          <p:cNvPr id="36" name="그룹 1014">
            <a:extLst>
              <a:ext uri="{FF2B5EF4-FFF2-40B4-BE49-F238E27FC236}">
                <a16:creationId xmlns:a16="http://schemas.microsoft.com/office/drawing/2014/main" id="{B4831DC1-F3EA-32A3-059B-5A9FB5A6E64E}"/>
              </a:ext>
            </a:extLst>
          </p:cNvPr>
          <p:cNvGrpSpPr/>
          <p:nvPr/>
        </p:nvGrpSpPr>
        <p:grpSpPr>
          <a:xfrm>
            <a:off x="2362200" y="5648861"/>
            <a:ext cx="221469" cy="221469"/>
            <a:chOff x="2969283" y="6891118"/>
            <a:chExt cx="221469" cy="221469"/>
          </a:xfrm>
        </p:grpSpPr>
        <p:pic>
          <p:nvPicPr>
            <p:cNvPr id="42" name="Object 41">
              <a:extLst>
                <a:ext uri="{FF2B5EF4-FFF2-40B4-BE49-F238E27FC236}">
                  <a16:creationId xmlns:a16="http://schemas.microsoft.com/office/drawing/2014/main" id="{3543FDE2-BA58-761F-32B7-1B0424A73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9283" y="6891118"/>
              <a:ext cx="221469" cy="221469"/>
            </a:xfrm>
            <a:prstGeom prst="rect">
              <a:avLst/>
            </a:prstGeom>
          </p:spPr>
        </p:pic>
      </p:grpSp>
      <p:sp>
        <p:nvSpPr>
          <p:cNvPr id="43" name="Object 113">
            <a:extLst>
              <a:ext uri="{FF2B5EF4-FFF2-40B4-BE49-F238E27FC236}">
                <a16:creationId xmlns:a16="http://schemas.microsoft.com/office/drawing/2014/main" id="{DAAAFA3C-F743-7953-8AE0-EAAD564DFD26}"/>
              </a:ext>
            </a:extLst>
          </p:cNvPr>
          <p:cNvSpPr txBox="1"/>
          <p:nvPr/>
        </p:nvSpPr>
        <p:spPr>
          <a:xfrm>
            <a:off x="2953331" y="5572661"/>
            <a:ext cx="9573838" cy="19389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조장 김원기 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en-US" altLang="ko-KR" sz="2400" u="sng" kern="0" dirty="0">
                <a:solidFill>
                  <a:srgbClr val="0000FF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  <a:hlinkClick r:id="rId11"/>
              </a:rPr>
              <a:t>http://github.com/TrendFollow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  <a:b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</a:b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       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조원 홍지민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(</a:t>
            </a:r>
            <a:r>
              <a:rPr lang="en-US" altLang="ko-KR" sz="2400" u="sng" kern="0" dirty="0">
                <a:solidFill>
                  <a:srgbClr val="0000FF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  <a:hlinkClick r:id="rId12"/>
              </a:rPr>
              <a:t>https://github.com/jjiminh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       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조원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권정아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(</a:t>
            </a:r>
            <a:r>
              <a:rPr lang="en-US" altLang="ko-KR" sz="2400" u="sng" kern="0" dirty="0">
                <a:solidFill>
                  <a:srgbClr val="0000FF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  <a:hlinkClick r:id="rId13"/>
              </a:rPr>
              <a:t>https://github.com/JungahKwon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       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조원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배민진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(</a:t>
            </a:r>
            <a:r>
              <a:rPr lang="en-US" altLang="ko-KR" sz="2400" u="sng" kern="0" dirty="0">
                <a:solidFill>
                  <a:srgbClr val="0000FF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  <a:hlinkClick r:id="rId14"/>
              </a:rPr>
              <a:t>https://github.com/mingmingbae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       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조원 임주원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(</a:t>
            </a:r>
            <a:r>
              <a:rPr lang="en-US" altLang="ko-KR" sz="2400" u="sng" kern="0" dirty="0">
                <a:solidFill>
                  <a:srgbClr val="0000FF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  <a:hlinkClick r:id="rId15"/>
              </a:rPr>
              <a:t>https://github.com/manabaha</a:t>
            </a:r>
            <a:r>
              <a:rPr lang="en-US" altLang="ko-KR" sz="2400" kern="0" dirty="0">
                <a:solidFill>
                  <a:srgbClr val="1F2328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</p:txBody>
      </p: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425138DA-0607-D73A-DA27-322474B35257}"/>
              </a:ext>
            </a:extLst>
          </p:cNvPr>
          <p:cNvGrpSpPr/>
          <p:nvPr/>
        </p:nvGrpSpPr>
        <p:grpSpPr>
          <a:xfrm>
            <a:off x="2329542" y="4652546"/>
            <a:ext cx="221469" cy="221469"/>
            <a:chOff x="2969283" y="6891118"/>
            <a:chExt cx="221469" cy="221469"/>
          </a:xfrm>
        </p:grpSpPr>
        <p:pic>
          <p:nvPicPr>
            <p:cNvPr id="45" name="Object 41">
              <a:extLst>
                <a:ext uri="{FF2B5EF4-FFF2-40B4-BE49-F238E27FC236}">
                  <a16:creationId xmlns:a16="http://schemas.microsoft.com/office/drawing/2014/main" id="{3BFF53EC-ADF6-ACC2-1DD8-0675AAAD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9283" y="6891118"/>
              <a:ext cx="221469" cy="221469"/>
            </a:xfrm>
            <a:prstGeom prst="rect">
              <a:avLst/>
            </a:prstGeom>
          </p:spPr>
        </p:pic>
      </p:grpSp>
      <p:sp>
        <p:nvSpPr>
          <p:cNvPr id="46" name="Object 113">
            <a:extLst>
              <a:ext uri="{FF2B5EF4-FFF2-40B4-BE49-F238E27FC236}">
                <a16:creationId xmlns:a16="http://schemas.microsoft.com/office/drawing/2014/main" id="{655246C6-D293-333E-8C29-D9694252078F}"/>
              </a:ext>
            </a:extLst>
          </p:cNvPr>
          <p:cNvSpPr txBox="1"/>
          <p:nvPr/>
        </p:nvSpPr>
        <p:spPr>
          <a:xfrm>
            <a:off x="2920673" y="4576346"/>
            <a:ext cx="9573838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기간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2024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4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월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1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일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~ 2024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4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월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22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일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1087C-7276-9869-7705-16FF4B642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8B4B2-71F4-D37F-E162-3786F36AC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38A2904-7A70-44BA-A242-6F14F1BD87A1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0FE3C11A-FC70-B89D-D4F2-FFC8697E2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B8C7CB45-A504-F94D-B3E7-D107CA10170E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C212C10-2A35-14CB-F006-BC22F24A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30D210D8-1CC7-E648-D250-F2F091984064}"/>
              </a:ext>
            </a:extLst>
          </p:cNvPr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72DD5A69-329E-9BCB-18BC-5A1195325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2DE6F4A7-D7C8-ACB3-9CB1-0E063C25A223}"/>
              </a:ext>
            </a:extLst>
          </p:cNvPr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59817163-DE7C-9DED-113F-3FE8F2FF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F3FB13E0-5DD8-6947-C20C-7B6A688F97E9}"/>
              </a:ext>
            </a:extLst>
          </p:cNvPr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3" name="Object 17">
              <a:extLst>
                <a:ext uri="{FF2B5EF4-FFF2-40B4-BE49-F238E27FC236}">
                  <a16:creationId xmlns:a16="http://schemas.microsoft.com/office/drawing/2014/main" id="{8FF83B74-28B6-3B3A-496F-C3F4E7C7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326605F1-27E7-3D19-AB54-D0146D77A845}"/>
              </a:ext>
            </a:extLst>
          </p:cNvPr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04718E71-7B51-A581-34C3-30500EA0D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00F85965-BD5E-77DC-A597-71340EEAE1F7}"/>
              </a:ext>
            </a:extLst>
          </p:cNvPr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32CA1310-2BEC-DD47-1406-5B77ED560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8" name="그룹 1009">
            <a:extLst>
              <a:ext uri="{FF2B5EF4-FFF2-40B4-BE49-F238E27FC236}">
                <a16:creationId xmlns:a16="http://schemas.microsoft.com/office/drawing/2014/main" id="{230958FF-BF79-52D4-8F0F-AECB2CDEEDDF}"/>
              </a:ext>
            </a:extLst>
          </p:cNvPr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19" name="Object 26">
              <a:extLst>
                <a:ext uri="{FF2B5EF4-FFF2-40B4-BE49-F238E27FC236}">
                  <a16:creationId xmlns:a16="http://schemas.microsoft.com/office/drawing/2014/main" id="{18266C52-8DD4-CD02-4FEF-4ED1BA29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8E6FB45F-9D84-8E9E-77F7-40AB37B18A04}"/>
              </a:ext>
            </a:extLst>
          </p:cNvPr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21" name="Object 29">
              <a:extLst>
                <a:ext uri="{FF2B5EF4-FFF2-40B4-BE49-F238E27FC236}">
                  <a16:creationId xmlns:a16="http://schemas.microsoft.com/office/drawing/2014/main" id="{4B05E97A-17BF-277B-7B17-5CD202E7E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2A45465A-1876-A606-9D1E-3E5786848BA1}"/>
              </a:ext>
            </a:extLst>
          </p:cNvPr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23" name="Object 32">
              <a:extLst>
                <a:ext uri="{FF2B5EF4-FFF2-40B4-BE49-F238E27FC236}">
                  <a16:creationId xmlns:a16="http://schemas.microsoft.com/office/drawing/2014/main" id="{536FC614-C5EA-C9AA-583B-5CFD7D61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FB22425C-B79B-209B-B9A4-8EACF0FA6706}"/>
              </a:ext>
            </a:extLst>
          </p:cNvPr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25" name="Object 35">
              <a:extLst>
                <a:ext uri="{FF2B5EF4-FFF2-40B4-BE49-F238E27FC236}">
                  <a16:creationId xmlns:a16="http://schemas.microsoft.com/office/drawing/2014/main" id="{354D3C2D-57CB-778E-2302-CB65FFF7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26" name="그룹 1019">
            <a:extLst>
              <a:ext uri="{FF2B5EF4-FFF2-40B4-BE49-F238E27FC236}">
                <a16:creationId xmlns:a16="http://schemas.microsoft.com/office/drawing/2014/main" id="{A1FFCC1E-1110-23A5-075F-CDBA0634D4D0}"/>
              </a:ext>
            </a:extLst>
          </p:cNvPr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27" name="Object 56">
              <a:extLst>
                <a:ext uri="{FF2B5EF4-FFF2-40B4-BE49-F238E27FC236}">
                  <a16:creationId xmlns:a16="http://schemas.microsoft.com/office/drawing/2014/main" id="{EA31573F-D3FA-F70F-12D6-ACB883AB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28" name="Object 89">
            <a:extLst>
              <a:ext uri="{FF2B5EF4-FFF2-40B4-BE49-F238E27FC236}">
                <a16:creationId xmlns:a16="http://schemas.microsoft.com/office/drawing/2014/main" id="{A81E1A77-9819-3684-D657-F4C8FE8AD860}"/>
              </a:ext>
            </a:extLst>
          </p:cNvPr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Object 90">
            <a:extLst>
              <a:ext uri="{FF2B5EF4-FFF2-40B4-BE49-F238E27FC236}">
                <a16:creationId xmlns:a16="http://schemas.microsoft.com/office/drawing/2014/main" id="{C129A321-049A-5873-7B69-7654E8A54200}"/>
              </a:ext>
            </a:extLst>
          </p:cNvPr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Object 91">
            <a:extLst>
              <a:ext uri="{FF2B5EF4-FFF2-40B4-BE49-F238E27FC236}">
                <a16:creationId xmlns:a16="http://schemas.microsoft.com/office/drawing/2014/main" id="{5C33AAC0-1521-A64D-905C-D27B7752154C}"/>
              </a:ext>
            </a:extLst>
          </p:cNvPr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95">
            <a:extLst>
              <a:ext uri="{FF2B5EF4-FFF2-40B4-BE49-F238E27FC236}">
                <a16:creationId xmlns:a16="http://schemas.microsoft.com/office/drawing/2014/main" id="{9BF90476-8C14-9B43-21EF-9D4501285DA0}"/>
              </a:ext>
            </a:extLst>
          </p:cNvPr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98">
            <a:extLst>
              <a:ext uri="{FF2B5EF4-FFF2-40B4-BE49-F238E27FC236}">
                <a16:creationId xmlns:a16="http://schemas.microsoft.com/office/drawing/2014/main" id="{1DC9EE20-A882-1CD0-34B0-E9F0F67CFDBE}"/>
              </a:ext>
            </a:extLst>
          </p:cNvPr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Object 108">
            <a:extLst>
              <a:ext uri="{FF2B5EF4-FFF2-40B4-BE49-F238E27FC236}">
                <a16:creationId xmlns:a16="http://schemas.microsoft.com/office/drawing/2014/main" id="{9C601CEB-9424-D93D-B0B9-5D73397C202E}"/>
              </a:ext>
            </a:extLst>
          </p:cNvPr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97">
            <a:extLst>
              <a:ext uri="{FF2B5EF4-FFF2-40B4-BE49-F238E27FC236}">
                <a16:creationId xmlns:a16="http://schemas.microsoft.com/office/drawing/2014/main" id="{39328D8B-F519-8E27-4A21-450E29B7CA57}"/>
              </a:ext>
            </a:extLst>
          </p:cNvPr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35" name="그룹 1013">
            <a:extLst>
              <a:ext uri="{FF2B5EF4-FFF2-40B4-BE49-F238E27FC236}">
                <a16:creationId xmlns:a16="http://schemas.microsoft.com/office/drawing/2014/main" id="{4F674C26-0C46-03F9-FA1A-00299663F16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36" name="Object 38">
              <a:extLst>
                <a:ext uri="{FF2B5EF4-FFF2-40B4-BE49-F238E27FC236}">
                  <a16:creationId xmlns:a16="http://schemas.microsoft.com/office/drawing/2014/main" id="{74665449-777A-5D1F-C9E0-A2576F24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2D91B4ED-86BA-AB60-070B-B4E40B191A8D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DC251DDD-C572-279E-01A3-D7781B4D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9" name="Object 101">
            <a:extLst>
              <a:ext uri="{FF2B5EF4-FFF2-40B4-BE49-F238E27FC236}">
                <a16:creationId xmlns:a16="http://schemas.microsoft.com/office/drawing/2014/main" id="{91B530C4-8027-6A58-13D3-668B2AACCC87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Object 102">
            <a:extLst>
              <a:ext uri="{FF2B5EF4-FFF2-40B4-BE49-F238E27FC236}">
                <a16:creationId xmlns:a16="http://schemas.microsoft.com/office/drawing/2014/main" id="{977B7CDB-1DF3-6B3B-E41B-AABB38C7809E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Object 103">
            <a:extLst>
              <a:ext uri="{FF2B5EF4-FFF2-40B4-BE49-F238E27FC236}">
                <a16:creationId xmlns:a16="http://schemas.microsoft.com/office/drawing/2014/main" id="{71917C69-CBA0-FF7A-5FB6-76786501E593}"/>
              </a:ext>
            </a:extLst>
          </p:cNvPr>
          <p:cNvSpPr txBox="1"/>
          <p:nvPr/>
        </p:nvSpPr>
        <p:spPr>
          <a:xfrm>
            <a:off x="2590800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제품 상세 설명 </a:t>
            </a:r>
            <a:r>
              <a:rPr lang="en-US" altLang="ko-KR" dirty="0"/>
              <a:t>– </a:t>
            </a:r>
            <a:r>
              <a:rPr lang="ko-KR" altLang="en-US" dirty="0"/>
              <a:t>해당 제품에 대한 상세 설명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2" name="Object 47">
            <a:extLst>
              <a:ext uri="{FF2B5EF4-FFF2-40B4-BE49-F238E27FC236}">
                <a16:creationId xmlns:a16="http://schemas.microsoft.com/office/drawing/2014/main" id="{CFB838B7-87B5-84FE-07A4-39ECF26B44EC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3" name="Object 48">
            <a:extLst>
              <a:ext uri="{FF2B5EF4-FFF2-40B4-BE49-F238E27FC236}">
                <a16:creationId xmlns:a16="http://schemas.microsoft.com/office/drawing/2014/main" id="{466E5D13-7B54-FA7E-26D5-81A917369E11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Object 51">
            <a:extLst>
              <a:ext uri="{FF2B5EF4-FFF2-40B4-BE49-F238E27FC236}">
                <a16:creationId xmlns:a16="http://schemas.microsoft.com/office/drawing/2014/main" id="{4A4E57D6-8987-83A8-CF10-8BED490A3111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Object 104">
            <a:extLst>
              <a:ext uri="{FF2B5EF4-FFF2-40B4-BE49-F238E27FC236}">
                <a16:creationId xmlns:a16="http://schemas.microsoft.com/office/drawing/2014/main" id="{BD2F8E8D-63EC-A319-E86C-E30908EDE050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6" name="그룹 1027">
            <a:extLst>
              <a:ext uri="{FF2B5EF4-FFF2-40B4-BE49-F238E27FC236}">
                <a16:creationId xmlns:a16="http://schemas.microsoft.com/office/drawing/2014/main" id="{44B19FE0-8008-A25D-665E-B70A7775881B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47" name="Object 80">
              <a:extLst>
                <a:ext uri="{FF2B5EF4-FFF2-40B4-BE49-F238E27FC236}">
                  <a16:creationId xmlns:a16="http://schemas.microsoft.com/office/drawing/2014/main" id="{5825470E-E61E-C6E9-E0E6-9A001328D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48" name="그룹 1018">
            <a:extLst>
              <a:ext uri="{FF2B5EF4-FFF2-40B4-BE49-F238E27FC236}">
                <a16:creationId xmlns:a16="http://schemas.microsoft.com/office/drawing/2014/main" id="{E0037B46-A7F3-A146-3C2A-C0919EBE2012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49" name="Object 53">
              <a:extLst>
                <a:ext uri="{FF2B5EF4-FFF2-40B4-BE49-F238E27FC236}">
                  <a16:creationId xmlns:a16="http://schemas.microsoft.com/office/drawing/2014/main" id="{704661E5-B4FD-9B07-247F-548D8E925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50" name="그룹 1027">
            <a:extLst>
              <a:ext uri="{FF2B5EF4-FFF2-40B4-BE49-F238E27FC236}">
                <a16:creationId xmlns:a16="http://schemas.microsoft.com/office/drawing/2014/main" id="{A6F1A115-05BC-47BC-5845-2BF370618CFE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51" name="Object 80">
              <a:extLst>
                <a:ext uri="{FF2B5EF4-FFF2-40B4-BE49-F238E27FC236}">
                  <a16:creationId xmlns:a16="http://schemas.microsoft.com/office/drawing/2014/main" id="{2DA4D33F-4CC2-F01B-A4C0-7F4A7CD5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500BBD14-6E5C-25DF-276B-255C080927EC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한 페이지 내에서 이동할 수 있는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메뉴바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등록된 상품을 조회해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사진에 대한 정보 제공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4" name="그림 53">
            <a:extLst>
              <a:ext uri="{FF2B5EF4-FFF2-40B4-BE49-F238E27FC236}">
                <a16:creationId xmlns:a16="http://schemas.microsoft.com/office/drawing/2014/main" id="{37635BA0-79A0-1705-D206-7089A17124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841131"/>
            <a:ext cx="10201398" cy="6209569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F175FAD-4F88-7189-0DE3-B9F15A6CCB42}"/>
              </a:ext>
            </a:extLst>
          </p:cNvPr>
          <p:cNvSpPr/>
          <p:nvPr/>
        </p:nvSpPr>
        <p:spPr>
          <a:xfrm>
            <a:off x="4930457" y="2862924"/>
            <a:ext cx="3146743" cy="43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38A2953-625B-8735-A0D6-E883300E1020}"/>
              </a:ext>
            </a:extLst>
          </p:cNvPr>
          <p:cNvSpPr/>
          <p:nvPr/>
        </p:nvSpPr>
        <p:spPr>
          <a:xfrm>
            <a:off x="3810000" y="5336260"/>
            <a:ext cx="5514681" cy="371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07007A-3927-94D1-4C1D-2546E37C4AF9}"/>
              </a:ext>
            </a:extLst>
          </p:cNvPr>
          <p:cNvSpPr txBox="1"/>
          <p:nvPr/>
        </p:nvSpPr>
        <p:spPr>
          <a:xfrm>
            <a:off x="7665558" y="292482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7BAA11-97C4-2768-4683-37A332E45902}"/>
              </a:ext>
            </a:extLst>
          </p:cNvPr>
          <p:cNvSpPr txBox="1"/>
          <p:nvPr/>
        </p:nvSpPr>
        <p:spPr>
          <a:xfrm>
            <a:off x="8472714" y="5422437"/>
            <a:ext cx="32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제품 상세페이지</a:t>
            </a:r>
            <a:r>
              <a:rPr lang="en-US" altLang="ko-KR" dirty="0"/>
              <a:t>(</a:t>
            </a:r>
            <a:r>
              <a:rPr lang="ko-KR" altLang="en-US" dirty="0"/>
              <a:t>찜 하기</a:t>
            </a:r>
            <a:r>
              <a:rPr lang="en-US" altLang="ko-KR" dirty="0"/>
              <a:t>)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하트 클릭 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 유무 확인 후 클래스 속성 변경하여 하트 색 변경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39D4D7D-12F8-C21A-656F-02F4FBA54E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2" y="2895766"/>
            <a:ext cx="10384018" cy="61549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EA7096-B6AB-2F41-8328-EBDFD15E9759}"/>
              </a:ext>
            </a:extLst>
          </p:cNvPr>
          <p:cNvSpPr/>
          <p:nvPr/>
        </p:nvSpPr>
        <p:spPr>
          <a:xfrm>
            <a:off x="6705600" y="7849551"/>
            <a:ext cx="990600" cy="299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92105-087E-E006-5E3F-94FED586F2FF}"/>
              </a:ext>
            </a:extLst>
          </p:cNvPr>
          <p:cNvSpPr txBox="1"/>
          <p:nvPr/>
        </p:nvSpPr>
        <p:spPr>
          <a:xfrm>
            <a:off x="6703945" y="781467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26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리뷰 목록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14388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작성자의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날짜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내용을 표시하며</a:t>
                      </a:r>
                      <a:endParaRPr lang="ko-KR" altLang="en-US" sz="16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행을 클릭하면 해당 리뷰를 조회할 수 있음</a:t>
                      </a:r>
                      <a:endParaRPr lang="en-US" altLang="ko-KR" sz="16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조회창은 </a:t>
                      </a:r>
                      <a:r>
                        <a:rPr lang="ko-KR" altLang="en-US" sz="16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모달을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해당 상품의 구매이력이 있는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회원에게만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리뷰작성 버튼을 표시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179578B-4559-B4EF-A976-1A8ACC63439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r="12500" b="16782"/>
          <a:stretch/>
        </p:blipFill>
        <p:spPr>
          <a:xfrm>
            <a:off x="1367394" y="3264991"/>
            <a:ext cx="10314148" cy="5329287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2682322" y="4852788"/>
            <a:ext cx="6766478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223355" y="48354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296400" y="5853454"/>
            <a:ext cx="671060" cy="433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855446" y="587996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72617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리뷰 작성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작성하기 버튼 클릭하여 리뷰 작성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오픈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작성자 회원의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자동으로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리뷰 제목 입력란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이미지 파일을 업로드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첨부하여 작성하는 경우 리뷰 조회에서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첨부한 이미지가 함께 조회됨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리뷰 내용 입력란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작성완료 버튼을 눌러 리뷰 최종 등록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6EC360C-5D42-6FA2-B209-24638EB10E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r="7051" b="2597"/>
          <a:stretch/>
        </p:blipFill>
        <p:spPr>
          <a:xfrm>
            <a:off x="1471388" y="2931615"/>
            <a:ext cx="10125199" cy="6119085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3837055" y="3696327"/>
            <a:ext cx="735973" cy="300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837055" y="4042533"/>
            <a:ext cx="2411538" cy="300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00600" y="4437906"/>
            <a:ext cx="1905000" cy="31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810000" y="4803927"/>
            <a:ext cx="4529910" cy="2403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989923" y="6830107"/>
            <a:ext cx="735973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9736121" y="68256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50237" y="341590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05838" y="377198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99858" y="442945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99696" y="515034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00668" y="728655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3181E1-FAED-1EA4-C3BF-8778FA59BE41}"/>
              </a:ext>
            </a:extLst>
          </p:cNvPr>
          <p:cNvSpPr/>
          <p:nvPr/>
        </p:nvSpPr>
        <p:spPr>
          <a:xfrm>
            <a:off x="7413386" y="7302253"/>
            <a:ext cx="735973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7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리뷰 게시판 </a:t>
            </a:r>
            <a:r>
              <a:rPr lang="en-US" altLang="ko-KR" dirty="0"/>
              <a:t>– </a:t>
            </a:r>
            <a:r>
              <a:rPr lang="ko-KR" altLang="en-US" dirty="0"/>
              <a:t>리뷰 조회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99975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리뷰 목록의 행을 클릭하여 리뷰 조회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오픈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선택한 리뷰의 작성자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가져와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선택한 리뷰의 제목을 가져와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선택한 리뷰의 내용을 가져와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/>
                        <a:t>㉮ 조회화면의 </a:t>
                      </a:r>
                      <a:r>
                        <a:rPr lang="en-US" altLang="ko-KR" sz="1600" dirty="0"/>
                        <a:t>Input</a:t>
                      </a:r>
                      <a:r>
                        <a:rPr lang="ko-KR" altLang="en-US" sz="1600" dirty="0"/>
                        <a:t>을 수정할 수 없도록 </a:t>
                      </a:r>
                      <a:r>
                        <a:rPr lang="en-US" altLang="ko-KR" sz="1600" dirty="0"/>
                        <a:t>disabled </a:t>
                      </a:r>
                      <a:r>
                        <a:rPr lang="ko-KR" altLang="en-US" sz="1600" dirty="0"/>
                        <a:t>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리뷰작성 시 등록한 이미지 표시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없는 리뷰의 경우 글이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모달을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꽉 채움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리뷰를 작성한 회원과 관리자에게는 삭제버튼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88B879F-1D4B-6D75-909C-C833F3A7987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1" r="27153" b="10148"/>
          <a:stretch/>
        </p:blipFill>
        <p:spPr>
          <a:xfrm>
            <a:off x="1806681" y="2886529"/>
            <a:ext cx="8825323" cy="6210656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6496774" y="3540253"/>
            <a:ext cx="735973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503862" y="3940420"/>
            <a:ext cx="2411538" cy="317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987466" y="7962900"/>
            <a:ext cx="6080334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496774" y="4320028"/>
            <a:ext cx="2411538" cy="61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810000" y="3518632"/>
            <a:ext cx="2594061" cy="3987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52206" y="6403775"/>
            <a:ext cx="735973" cy="337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573970" y="7937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232747" y="351863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18766" y="390676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418766" y="451497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11183" y="679291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744854" y="638807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FB21243C-CAAE-F588-F60A-BBDE63708F9C}"/>
              </a:ext>
            </a:extLst>
          </p:cNvPr>
          <p:cNvCxnSpPr>
            <a:stCxn id="64" idx="3"/>
            <a:endCxn id="56" idx="3"/>
          </p:cNvCxnSpPr>
          <p:nvPr/>
        </p:nvCxnSpPr>
        <p:spPr>
          <a:xfrm>
            <a:off x="7643437" y="3703298"/>
            <a:ext cx="1264875" cy="922753"/>
          </a:xfrm>
          <a:prstGeom prst="bentConnector3">
            <a:avLst>
              <a:gd name="adj1" fmla="val 124182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018E1E-C008-E52F-7320-4F6B803AD61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915400" y="4099106"/>
            <a:ext cx="27577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611EF4D-7093-1486-88A8-533BF645659C}"/>
              </a:ext>
            </a:extLst>
          </p:cNvPr>
          <p:cNvSpPr txBox="1"/>
          <p:nvPr/>
        </p:nvSpPr>
        <p:spPr>
          <a:xfrm>
            <a:off x="9296400" y="3953815"/>
            <a:ext cx="45290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</a:rPr>
              <a:t>㉮</a:t>
            </a:r>
          </a:p>
        </p:txBody>
      </p:sp>
    </p:spTree>
    <p:extLst>
      <p:ext uri="{BB962C8B-B14F-4D97-AF65-F5344CB8AC3E}">
        <p14:creationId xmlns:p14="http://schemas.microsoft.com/office/powerpoint/2010/main" val="1062367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62414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목록 조회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27826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문의사항 게시글 조회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새 문의사항 글 작성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구매상품이 있는 고객에 한해 작성가능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미로그인 고객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및 게시글 보기 비활성화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965" name="그림 964">
            <a:extLst>
              <a:ext uri="{FF2B5EF4-FFF2-40B4-BE49-F238E27FC236}">
                <a16:creationId xmlns:a16="http://schemas.microsoft.com/office/drawing/2014/main" id="{1B797294-A746-022F-5426-59A2A211B4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19" y="2879386"/>
            <a:ext cx="10417120" cy="6200311"/>
          </a:xfrm>
          <a:prstGeom prst="rect">
            <a:avLst/>
          </a:prstGeom>
        </p:spPr>
      </p:pic>
      <p:sp>
        <p:nvSpPr>
          <p:cNvPr id="967" name="TextBox 966">
            <a:extLst>
              <a:ext uri="{FF2B5EF4-FFF2-40B4-BE49-F238E27FC236}">
                <a16:creationId xmlns:a16="http://schemas.microsoft.com/office/drawing/2014/main" id="{5A9A9452-7CFF-8034-694D-DEA56940E4AD}"/>
              </a:ext>
            </a:extLst>
          </p:cNvPr>
          <p:cNvSpPr txBox="1"/>
          <p:nvPr/>
        </p:nvSpPr>
        <p:spPr>
          <a:xfrm>
            <a:off x="2620606" y="6097656"/>
            <a:ext cx="2637194" cy="1292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b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37F67BB2-AAE7-181F-B1B4-F25C52061D8E}"/>
              </a:ext>
            </a:extLst>
          </p:cNvPr>
          <p:cNvSpPr txBox="1"/>
          <p:nvPr/>
        </p:nvSpPr>
        <p:spPr>
          <a:xfrm>
            <a:off x="10439400" y="7763398"/>
            <a:ext cx="1210526" cy="275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0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검색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카테고리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검색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문의사항 카테고리 별 목록 보기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작성자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기준으로 검색어 입력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3C9913F-CD05-09B9-D237-74B39BF18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05" y="2886529"/>
            <a:ext cx="10305223" cy="6164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93E5C-3A66-3B4F-BB38-23A440E988F9}"/>
              </a:ext>
            </a:extLst>
          </p:cNvPr>
          <p:cNvSpPr txBox="1"/>
          <p:nvPr/>
        </p:nvSpPr>
        <p:spPr>
          <a:xfrm>
            <a:off x="1311745" y="4560644"/>
            <a:ext cx="2726855" cy="491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C590F-FC74-6428-2076-6E553F3212A4}"/>
              </a:ext>
            </a:extLst>
          </p:cNvPr>
          <p:cNvSpPr txBox="1"/>
          <p:nvPr/>
        </p:nvSpPr>
        <p:spPr>
          <a:xfrm>
            <a:off x="9144000" y="4573914"/>
            <a:ext cx="2478959" cy="446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4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리스트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주글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답변 정렬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599959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답변글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대상 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OR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한칸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들여쓰기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8DB84D-D231-3951-A373-F5D804897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3" y="2831249"/>
            <a:ext cx="10380307" cy="6219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8B8FD-F3DC-F0B8-D141-733803CB93D0}"/>
              </a:ext>
            </a:extLst>
          </p:cNvPr>
          <p:cNvSpPr txBox="1"/>
          <p:nvPr/>
        </p:nvSpPr>
        <p:spPr>
          <a:xfrm>
            <a:off x="2983467" y="5143500"/>
            <a:ext cx="3267516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b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41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62414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새 글 작성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795380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구매이력 有인 고객 대상 문의사항 새 글 작성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문의상품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 구매목록 중 선택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첨부파일 업로드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F7794C1-CDB9-22F7-74AA-56A990050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59073"/>
            <a:ext cx="10363201" cy="6228062"/>
          </a:xfrm>
          <a:prstGeom prst="rect">
            <a:avLst/>
          </a:prstGeom>
        </p:spPr>
      </p:pic>
      <p:sp>
        <p:nvSpPr>
          <p:cNvPr id="970" name="TextBox 969">
            <a:extLst>
              <a:ext uri="{FF2B5EF4-FFF2-40B4-BE49-F238E27FC236}">
                <a16:creationId xmlns:a16="http://schemas.microsoft.com/office/drawing/2014/main" id="{37F67BB2-AAE7-181F-B1B4-F25C52061D8E}"/>
              </a:ext>
            </a:extLst>
          </p:cNvPr>
          <p:cNvSpPr txBox="1"/>
          <p:nvPr/>
        </p:nvSpPr>
        <p:spPr>
          <a:xfrm>
            <a:off x="1620318" y="5798641"/>
            <a:ext cx="4005229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211E8-49F8-35F6-E94F-958F4906C9E4}"/>
              </a:ext>
            </a:extLst>
          </p:cNvPr>
          <p:cNvSpPr txBox="1"/>
          <p:nvPr/>
        </p:nvSpPr>
        <p:spPr>
          <a:xfrm>
            <a:off x="1610378" y="6071452"/>
            <a:ext cx="4015169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51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62414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게시글 조회 후 비밀번호 확인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게시글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시 작성자 비밀번호 입력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작성자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일치 시 보기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관리자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입력없이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클릭하여 조회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58BB0DF-6AD9-11C5-30C3-922AAECE6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35" y="2901916"/>
            <a:ext cx="10372972" cy="6148784"/>
          </a:xfrm>
          <a:prstGeom prst="rect">
            <a:avLst/>
          </a:prstGeom>
        </p:spPr>
      </p:pic>
      <p:sp>
        <p:nvSpPr>
          <p:cNvPr id="970" name="TextBox 969">
            <a:extLst>
              <a:ext uri="{FF2B5EF4-FFF2-40B4-BE49-F238E27FC236}">
                <a16:creationId xmlns:a16="http://schemas.microsoft.com/office/drawing/2014/main" id="{37F67BB2-AAE7-181F-B1B4-F25C52061D8E}"/>
              </a:ext>
            </a:extLst>
          </p:cNvPr>
          <p:cNvSpPr txBox="1"/>
          <p:nvPr/>
        </p:nvSpPr>
        <p:spPr>
          <a:xfrm>
            <a:off x="5181600" y="7099493"/>
            <a:ext cx="2438400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2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7">
            <a:extLst>
              <a:ext uri="{FF2B5EF4-FFF2-40B4-BE49-F238E27FC236}">
                <a16:creationId xmlns:a16="http://schemas.microsoft.com/office/drawing/2014/main" id="{DCDDE6FA-ECB9-AEAD-CF4D-2E1D26A0F35B}"/>
              </a:ext>
            </a:extLst>
          </p:cNvPr>
          <p:cNvGrpSpPr/>
          <p:nvPr/>
        </p:nvGrpSpPr>
        <p:grpSpPr>
          <a:xfrm>
            <a:off x="4573179" y="571500"/>
            <a:ext cx="1903821" cy="1145116"/>
            <a:chOff x="2621588" y="571429"/>
            <a:chExt cx="1903821" cy="1145116"/>
          </a:xfrm>
        </p:grpSpPr>
        <p:pic>
          <p:nvPicPr>
            <p:cNvPr id="10" name="Object 20">
              <a:extLst>
                <a:ext uri="{FF2B5EF4-FFF2-40B4-BE49-F238E27FC236}">
                  <a16:creationId xmlns:a16="http://schemas.microsoft.com/office/drawing/2014/main" id="{FF527024-F395-6DBA-FCA4-F9C50C6AD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sp>
        <p:nvSpPr>
          <p:cNvPr id="11" name="Object 101">
            <a:extLst>
              <a:ext uri="{FF2B5EF4-FFF2-40B4-BE49-F238E27FC236}">
                <a16:creationId xmlns:a16="http://schemas.microsoft.com/office/drawing/2014/main" id="{24980950-127E-C4D5-AD95-FE50911657DA}"/>
              </a:ext>
            </a:extLst>
          </p:cNvPr>
          <p:cNvSpPr txBox="1"/>
          <p:nvPr/>
        </p:nvSpPr>
        <p:spPr>
          <a:xfrm>
            <a:off x="4905353" y="853702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521921" y="476190"/>
            <a:ext cx="1903821" cy="1145116"/>
            <a:chOff x="4573028" y="476190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7302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6593" y="562394"/>
            <a:ext cx="1903821" cy="1145116"/>
            <a:chOff x="10436872" y="562394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8032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9472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9820" y="1241860"/>
            <a:ext cx="16952380" cy="8284585"/>
            <a:chOff x="666667" y="1241860"/>
            <a:chExt cx="16952380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6667" y="1241860"/>
              <a:ext cx="16952380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4000" y="2229668"/>
            <a:ext cx="7522667" cy="45719"/>
            <a:chOff x="7987137" y="2229668"/>
            <a:chExt cx="8679530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87137" y="2229668"/>
              <a:ext cx="8679530" cy="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8926" y="2615826"/>
            <a:ext cx="15046019" cy="6303171"/>
            <a:chOff x="1568926" y="2963689"/>
            <a:chExt cx="15046019" cy="580952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68926" y="2963689"/>
              <a:ext cx="15046019" cy="5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9730" y="2657928"/>
            <a:ext cx="14990476" cy="584779"/>
            <a:chOff x="1651139" y="2996284"/>
            <a:chExt cx="14990476" cy="4478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651139" y="2996284"/>
              <a:ext cx="14990476" cy="44787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731912" y="3288470"/>
            <a:ext cx="306920" cy="28571"/>
            <a:chOff x="5731912" y="3288470"/>
            <a:chExt cx="306920" cy="2857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5460000">
              <a:off x="5731912" y="3288470"/>
              <a:ext cx="306920" cy="28571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609524" y="1866900"/>
            <a:ext cx="11352759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 Overview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446004" y="834584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COMPANY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638800" y="1891725"/>
            <a:ext cx="3537376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서비스 환경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686279" y="2705100"/>
            <a:ext cx="424043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-200" dirty="0" err="1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항목</a:t>
            </a:r>
            <a:endParaRPr 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807001" y="2705100"/>
            <a:ext cx="4240430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 b="1" kern="0" spc="-200" dirty="0" err="1">
                <a:solidFill>
                  <a:srgbClr val="F7F7F7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상세내용</a:t>
            </a:r>
            <a:endParaRPr 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963" name="그룹 1016"/>
          <p:cNvGrpSpPr/>
          <p:nvPr/>
        </p:nvGrpSpPr>
        <p:grpSpPr>
          <a:xfrm>
            <a:off x="1612720" y="3238500"/>
            <a:ext cx="15066667" cy="21429"/>
            <a:chOff x="1612720" y="3665544"/>
            <a:chExt cx="15066667" cy="21429"/>
          </a:xfrm>
        </p:grpSpPr>
        <p:pic>
          <p:nvPicPr>
            <p:cNvPr id="964" name="Object 4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612720" y="3665544"/>
              <a:ext cx="15066667" cy="21429"/>
            </a:xfrm>
            <a:prstGeom prst="rect">
              <a:avLst/>
            </a:prstGeom>
          </p:spPr>
        </p:pic>
      </p:grpSp>
      <p:grpSp>
        <p:nvGrpSpPr>
          <p:cNvPr id="985" name="그룹 1029"/>
          <p:cNvGrpSpPr/>
          <p:nvPr/>
        </p:nvGrpSpPr>
        <p:grpSpPr>
          <a:xfrm>
            <a:off x="1618695" y="4457700"/>
            <a:ext cx="15047619" cy="21429"/>
            <a:chOff x="1618695" y="4932594"/>
            <a:chExt cx="15047619" cy="21429"/>
          </a:xfrm>
        </p:grpSpPr>
        <p:pic>
          <p:nvPicPr>
            <p:cNvPr id="986" name="Object 8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8695" y="4932594"/>
              <a:ext cx="15047619" cy="21429"/>
            </a:xfrm>
            <a:prstGeom prst="rect">
              <a:avLst/>
            </a:prstGeom>
          </p:spPr>
        </p:pic>
      </p:grpSp>
      <p:grpSp>
        <p:nvGrpSpPr>
          <p:cNvPr id="987" name="그룹 1030"/>
          <p:cNvGrpSpPr/>
          <p:nvPr/>
        </p:nvGrpSpPr>
        <p:grpSpPr>
          <a:xfrm>
            <a:off x="1618695" y="5143500"/>
            <a:ext cx="15047619" cy="21429"/>
            <a:chOff x="1618695" y="6199645"/>
            <a:chExt cx="15047619" cy="21429"/>
          </a:xfrm>
        </p:grpSpPr>
        <p:pic>
          <p:nvPicPr>
            <p:cNvPr id="988" name="Object 8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8695" y="6199645"/>
              <a:ext cx="15047619" cy="21429"/>
            </a:xfrm>
            <a:prstGeom prst="rect">
              <a:avLst/>
            </a:prstGeom>
          </p:spPr>
        </p:pic>
      </p:grpSp>
      <p:grpSp>
        <p:nvGrpSpPr>
          <p:cNvPr id="989" name="그룹 1031"/>
          <p:cNvGrpSpPr/>
          <p:nvPr/>
        </p:nvGrpSpPr>
        <p:grpSpPr>
          <a:xfrm>
            <a:off x="1618695" y="5905500"/>
            <a:ext cx="15047619" cy="21429"/>
            <a:chOff x="1618695" y="7466695"/>
            <a:chExt cx="15047619" cy="21429"/>
          </a:xfrm>
        </p:grpSpPr>
        <p:pic>
          <p:nvPicPr>
            <p:cNvPr id="990" name="Object 9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8695" y="7466695"/>
              <a:ext cx="15047619" cy="21429"/>
            </a:xfrm>
            <a:prstGeom prst="rect">
              <a:avLst/>
            </a:prstGeom>
          </p:spPr>
        </p:pic>
      </p:grpSp>
      <p:grpSp>
        <p:nvGrpSpPr>
          <p:cNvPr id="991" name="그룹 1033"/>
          <p:cNvGrpSpPr/>
          <p:nvPr/>
        </p:nvGrpSpPr>
        <p:grpSpPr>
          <a:xfrm>
            <a:off x="3351899" y="6197469"/>
            <a:ext cx="5066667" cy="21429"/>
            <a:chOff x="3351899" y="6197469"/>
            <a:chExt cx="5066667" cy="21429"/>
          </a:xfrm>
        </p:grpSpPr>
        <p:pic>
          <p:nvPicPr>
            <p:cNvPr id="992" name="Object 9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5400000">
              <a:off x="3351899" y="6197469"/>
              <a:ext cx="5066667" cy="21429"/>
            </a:xfrm>
            <a:prstGeom prst="rect">
              <a:avLst/>
            </a:prstGeom>
          </p:spPr>
        </p:pic>
      </p:grpSp>
      <p:sp>
        <p:nvSpPr>
          <p:cNvPr id="993" name="Object 112"/>
          <p:cNvSpPr txBox="1"/>
          <p:nvPr/>
        </p:nvSpPr>
        <p:spPr>
          <a:xfrm>
            <a:off x="1615698" y="3619500"/>
            <a:ext cx="424043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언어</a:t>
            </a:r>
          </a:p>
        </p:txBody>
      </p:sp>
      <p:sp>
        <p:nvSpPr>
          <p:cNvPr id="994" name="Object 113"/>
          <p:cNvSpPr txBox="1"/>
          <p:nvPr/>
        </p:nvSpPr>
        <p:spPr>
          <a:xfrm>
            <a:off x="6385689" y="3458135"/>
            <a:ext cx="9573838" cy="92333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서버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JDK 11, SERVLET</a:t>
            </a:r>
          </a:p>
          <a:p>
            <a:pPr lvl="0"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클라이언트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HTML + CSS + JS(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Jquery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 + JSP +BOOTSTRAP </a:t>
            </a:r>
          </a:p>
          <a:p>
            <a:pPr lvl="0">
              <a:defRPr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DBMS: Oracle</a:t>
            </a:r>
          </a:p>
        </p:txBody>
      </p:sp>
      <p:sp>
        <p:nvSpPr>
          <p:cNvPr id="995" name="Object 116"/>
          <p:cNvSpPr txBox="1"/>
          <p:nvPr/>
        </p:nvSpPr>
        <p:spPr>
          <a:xfrm>
            <a:off x="6311627" y="4652546"/>
            <a:ext cx="9402409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개발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서비스 환경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Windows</a:t>
            </a:r>
          </a:p>
        </p:txBody>
      </p:sp>
      <p:sp>
        <p:nvSpPr>
          <p:cNvPr id="996" name="Object 117"/>
          <p:cNvSpPr txBox="1"/>
          <p:nvPr/>
        </p:nvSpPr>
        <p:spPr>
          <a:xfrm>
            <a:off x="6294791" y="5338346"/>
            <a:ext cx="9402409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개발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서비스 환경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Apache Tomcat 9.0</a:t>
            </a:r>
          </a:p>
        </p:txBody>
      </p:sp>
      <p:sp>
        <p:nvSpPr>
          <p:cNvPr id="997" name="Object 118"/>
          <p:cNvSpPr txBox="1"/>
          <p:nvPr/>
        </p:nvSpPr>
        <p:spPr>
          <a:xfrm>
            <a:off x="6374380" y="6134100"/>
            <a:ext cx="9402409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DB: </a:t>
            </a:r>
            <a:r>
              <a:rPr lang="en-US" altLang="ko-KR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SQLDeveloper</a:t>
            </a:r>
            <a:endParaRPr lang="en-US" altLang="ko-KR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</p:txBody>
      </p:sp>
      <p:sp>
        <p:nvSpPr>
          <p:cNvPr id="82" name="Object 109"/>
          <p:cNvSpPr txBox="1"/>
          <p:nvPr/>
        </p:nvSpPr>
        <p:spPr>
          <a:xfrm>
            <a:off x="12721618" y="835563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END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Object 50">
            <a:extLst>
              <a:ext uri="{FF2B5EF4-FFF2-40B4-BE49-F238E27FC236}">
                <a16:creationId xmlns:a16="http://schemas.microsoft.com/office/drawing/2014/main" id="{D3697491-EB31-C98A-1BD8-1CE26BD76100}"/>
              </a:ext>
            </a:extLst>
          </p:cNvPr>
          <p:cNvSpPr txBox="1"/>
          <p:nvPr/>
        </p:nvSpPr>
        <p:spPr>
          <a:xfrm>
            <a:off x="8486592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51">
            <a:extLst>
              <a:ext uri="{FF2B5EF4-FFF2-40B4-BE49-F238E27FC236}">
                <a16:creationId xmlns:a16="http://schemas.microsoft.com/office/drawing/2014/main" id="{F30120CD-101D-0C70-D611-883C858BF014}"/>
              </a:ext>
            </a:extLst>
          </p:cNvPr>
          <p:cNvSpPr txBox="1"/>
          <p:nvPr/>
        </p:nvSpPr>
        <p:spPr>
          <a:xfrm>
            <a:off x="10556932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DASHBOARD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031">
            <a:extLst>
              <a:ext uri="{FF2B5EF4-FFF2-40B4-BE49-F238E27FC236}">
                <a16:creationId xmlns:a16="http://schemas.microsoft.com/office/drawing/2014/main" id="{7121834E-281B-B867-EB94-FE4F971E4E95}"/>
              </a:ext>
            </a:extLst>
          </p:cNvPr>
          <p:cNvGrpSpPr/>
          <p:nvPr/>
        </p:nvGrpSpPr>
        <p:grpSpPr>
          <a:xfrm>
            <a:off x="1771095" y="6667500"/>
            <a:ext cx="15047619" cy="21429"/>
            <a:chOff x="1618695" y="7466695"/>
            <a:chExt cx="15047619" cy="21429"/>
          </a:xfrm>
        </p:grpSpPr>
        <p:pic>
          <p:nvPicPr>
            <p:cNvPr id="16" name="Object 92">
              <a:extLst>
                <a:ext uri="{FF2B5EF4-FFF2-40B4-BE49-F238E27FC236}">
                  <a16:creationId xmlns:a16="http://schemas.microsoft.com/office/drawing/2014/main" id="{7CE3A3EC-3E38-2AFD-9653-23A139EE0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618695" y="7466695"/>
              <a:ext cx="15047619" cy="21429"/>
            </a:xfrm>
            <a:prstGeom prst="rect">
              <a:avLst/>
            </a:prstGeom>
          </p:spPr>
        </p:pic>
      </p:grpSp>
      <p:sp>
        <p:nvSpPr>
          <p:cNvPr id="17" name="Object 112">
            <a:extLst>
              <a:ext uri="{FF2B5EF4-FFF2-40B4-BE49-F238E27FC236}">
                <a16:creationId xmlns:a16="http://schemas.microsoft.com/office/drawing/2014/main" id="{987A85B5-18B1-2063-F45B-04696F4F11B6}"/>
              </a:ext>
            </a:extLst>
          </p:cNvPr>
          <p:cNvSpPr txBox="1"/>
          <p:nvPr/>
        </p:nvSpPr>
        <p:spPr>
          <a:xfrm>
            <a:off x="1626392" y="4533900"/>
            <a:ext cx="424043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</a:t>
            </a:r>
            <a:r>
              <a:rPr lang="en-US" altLang="ko-KR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OS</a:t>
            </a:r>
            <a:endParaRPr lang="ko-KR" altLang="en-US" sz="2800" kern="0" spc="-2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엘리스 디지털배움체 OTF"/>
            </a:endParaRPr>
          </a:p>
        </p:txBody>
      </p:sp>
      <p:sp>
        <p:nvSpPr>
          <p:cNvPr id="19" name="Object 112">
            <a:extLst>
              <a:ext uri="{FF2B5EF4-FFF2-40B4-BE49-F238E27FC236}">
                <a16:creationId xmlns:a16="http://schemas.microsoft.com/office/drawing/2014/main" id="{DEC241EB-5A1D-4C29-375A-DB75A7590D49}"/>
              </a:ext>
            </a:extLst>
          </p:cNvPr>
          <p:cNvSpPr txBox="1"/>
          <p:nvPr/>
        </p:nvSpPr>
        <p:spPr>
          <a:xfrm>
            <a:off x="1626970" y="5265739"/>
            <a:ext cx="424043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Web </a:t>
            </a:r>
            <a:r>
              <a:rPr lang="en-US" altLang="ko-KR" sz="2800" kern="0" spc="-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Applicateion</a:t>
            </a:r>
            <a:r>
              <a:rPr lang="en-US" altLang="ko-KR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 Server</a:t>
            </a:r>
          </a:p>
        </p:txBody>
      </p:sp>
      <p:sp>
        <p:nvSpPr>
          <p:cNvPr id="20" name="Object 112">
            <a:extLst>
              <a:ext uri="{FF2B5EF4-FFF2-40B4-BE49-F238E27FC236}">
                <a16:creationId xmlns:a16="http://schemas.microsoft.com/office/drawing/2014/main" id="{B44F25E7-B706-9DBE-A3C8-5F745097DBEE}"/>
              </a:ext>
            </a:extLst>
          </p:cNvPr>
          <p:cNvSpPr txBox="1"/>
          <p:nvPr/>
        </p:nvSpPr>
        <p:spPr>
          <a:xfrm>
            <a:off x="1626970" y="6027739"/>
            <a:ext cx="424043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TOOLS</a:t>
            </a:r>
          </a:p>
        </p:txBody>
      </p:sp>
      <p:sp>
        <p:nvSpPr>
          <p:cNvPr id="22" name="Object 112">
            <a:extLst>
              <a:ext uri="{FF2B5EF4-FFF2-40B4-BE49-F238E27FC236}">
                <a16:creationId xmlns:a16="http://schemas.microsoft.com/office/drawing/2014/main" id="{18382236-4E79-FD86-C493-B67E2FBA0AD7}"/>
              </a:ext>
            </a:extLst>
          </p:cNvPr>
          <p:cNvSpPr txBox="1"/>
          <p:nvPr/>
        </p:nvSpPr>
        <p:spPr>
          <a:xfrm>
            <a:off x="1644803" y="7404383"/>
            <a:ext cx="4240430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800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API</a:t>
            </a:r>
          </a:p>
        </p:txBody>
      </p:sp>
      <p:sp>
        <p:nvSpPr>
          <p:cNvPr id="23" name="Object 118">
            <a:extLst>
              <a:ext uri="{FF2B5EF4-FFF2-40B4-BE49-F238E27FC236}">
                <a16:creationId xmlns:a16="http://schemas.microsoft.com/office/drawing/2014/main" id="{8194C5A1-9357-44DE-C4BA-D295D621E660}"/>
              </a:ext>
            </a:extLst>
          </p:cNvPr>
          <p:cNvSpPr txBox="1"/>
          <p:nvPr/>
        </p:nvSpPr>
        <p:spPr>
          <a:xfrm>
            <a:off x="6417636" y="7284303"/>
            <a:ext cx="9402409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로그인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카카오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API</a:t>
            </a:r>
            <a:b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</a:b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검색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네이버 검색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API</a:t>
            </a:r>
            <a:b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</a:b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날씨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OPENWEATEHR API</a:t>
            </a:r>
            <a:b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</a:b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결제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아임포트</a:t>
            </a:r>
            <a:r>
              <a:rPr lang="ko-KR" altLang="en-US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문의사항 글 보기 및 수정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삭제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058517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문의사항 작성한 게시글 보기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문의사항 수정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&amp;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파일 다운로드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파일 수정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해당 문의사항의 목록 위치로 돌아가기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관리자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보기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답변달기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버튼만 활성화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9F3EE82-5D1F-E4F7-4A04-F12BE7A7C4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1" y="2870127"/>
            <a:ext cx="10363200" cy="6217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02712-8B1B-916B-FF93-D79F31E72EB9}"/>
              </a:ext>
            </a:extLst>
          </p:cNvPr>
          <p:cNvSpPr txBox="1"/>
          <p:nvPr/>
        </p:nvSpPr>
        <p:spPr>
          <a:xfrm>
            <a:off x="4757771" y="6314301"/>
            <a:ext cx="4005229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④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E0231-003C-F28B-D784-1952D599EF5A}"/>
              </a:ext>
            </a:extLst>
          </p:cNvPr>
          <p:cNvSpPr txBox="1"/>
          <p:nvPr/>
        </p:nvSpPr>
        <p:spPr>
          <a:xfrm>
            <a:off x="4071971" y="5964941"/>
            <a:ext cx="4005229" cy="368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③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0028A-AF4A-61B4-AF2D-FE96AB9D416F}"/>
              </a:ext>
            </a:extLst>
          </p:cNvPr>
          <p:cNvSpPr txBox="1"/>
          <p:nvPr/>
        </p:nvSpPr>
        <p:spPr>
          <a:xfrm>
            <a:off x="3352800" y="8371701"/>
            <a:ext cx="2386991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02626-F6A9-3F41-14E7-335A45D5E31C}"/>
              </a:ext>
            </a:extLst>
          </p:cNvPr>
          <p:cNvSpPr txBox="1"/>
          <p:nvPr/>
        </p:nvSpPr>
        <p:spPr>
          <a:xfrm>
            <a:off x="6499866" y="8371700"/>
            <a:ext cx="2386991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	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6BB45-12ED-07B3-C30D-1E4BCCFF3AF9}"/>
              </a:ext>
            </a:extLst>
          </p:cNvPr>
          <p:cNvSpPr txBox="1"/>
          <p:nvPr/>
        </p:nvSpPr>
        <p:spPr>
          <a:xfrm>
            <a:off x="9169153" y="2857500"/>
            <a:ext cx="2260847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0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QnA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관리자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답변달기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48395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관리자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답변달기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고객 문의사항 게시글 정보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문의상품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파일 업로드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답변달기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 확인 시 해당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답변글의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문의사항 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작성자의 비밀번호 입력 시 확인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E4A2A3F-22BD-C6A7-7F29-A12B2B3DDF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90" y="2902027"/>
            <a:ext cx="10449814" cy="606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BCA4D-315A-15E5-060A-B1B7660B6C1B}"/>
              </a:ext>
            </a:extLst>
          </p:cNvPr>
          <p:cNvSpPr txBox="1"/>
          <p:nvPr/>
        </p:nvSpPr>
        <p:spPr>
          <a:xfrm>
            <a:off x="1715813" y="4869056"/>
            <a:ext cx="4005229" cy="368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②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6D731-A1E6-881E-2455-773AF45902CB}"/>
              </a:ext>
            </a:extLst>
          </p:cNvPr>
          <p:cNvSpPr txBox="1"/>
          <p:nvPr/>
        </p:nvSpPr>
        <p:spPr>
          <a:xfrm>
            <a:off x="1715812" y="5349756"/>
            <a:ext cx="4005229" cy="491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③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0B06-28DB-BB38-1212-C675546A1637}"/>
              </a:ext>
            </a:extLst>
          </p:cNvPr>
          <p:cNvSpPr txBox="1"/>
          <p:nvPr/>
        </p:nvSpPr>
        <p:spPr>
          <a:xfrm>
            <a:off x="1709771" y="3646099"/>
            <a:ext cx="4005229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48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공지사항 게시판 </a:t>
            </a:r>
            <a:r>
              <a:rPr lang="en-US" altLang="ko-KR" dirty="0"/>
              <a:t>– </a:t>
            </a:r>
            <a:r>
              <a:rPr lang="ko-KR" altLang="en-US" dirty="0" err="1"/>
              <a:t>게시글</a:t>
            </a:r>
            <a:r>
              <a:rPr lang="ko-KR" altLang="en-US" dirty="0"/>
              <a:t> 목록 조회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검색 조건에 해당하는 공지사항 게시글 검색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공지 제목 클릭하여 조회 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관리자 계정의 보안을 위해 관리자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감추고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작성자명 관리자로 표시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어느 관리자가 작성하든 동일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공지사항을 작성한 날짜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공지사항을 조회한 만큼 조회수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한 페이지에 글이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보이도록 하며 페이지 설정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 관리자인 경우 글쓰기 버튼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1528749-51C9-4F21-5942-73322D864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49" y="2857500"/>
            <a:ext cx="10287000" cy="61801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127678" y="43310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150370" y="4737255"/>
            <a:ext cx="2543498" cy="31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373080" y="5102739"/>
            <a:ext cx="875494" cy="325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857216" y="5180637"/>
            <a:ext cx="704009" cy="153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340958" y="5192483"/>
            <a:ext cx="704009" cy="153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295098" y="7080352"/>
            <a:ext cx="1077982" cy="325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1142683" y="7243206"/>
            <a:ext cx="416268" cy="325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56B18-F668-9B9E-C94A-A9C8D3CC6BC9}"/>
              </a:ext>
            </a:extLst>
          </p:cNvPr>
          <p:cNvSpPr txBox="1"/>
          <p:nvPr/>
        </p:nvSpPr>
        <p:spPr>
          <a:xfrm>
            <a:off x="1887991" y="503331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2DC11-C644-B2C2-34EF-E40CD611D68D}"/>
              </a:ext>
            </a:extLst>
          </p:cNvPr>
          <p:cNvSpPr txBox="1"/>
          <p:nvPr/>
        </p:nvSpPr>
        <p:spPr>
          <a:xfrm>
            <a:off x="4611618" y="515122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292D4-9095-8AED-DB6B-4B27E1153698}"/>
              </a:ext>
            </a:extLst>
          </p:cNvPr>
          <p:cNvSpPr txBox="1"/>
          <p:nvPr/>
        </p:nvSpPr>
        <p:spPr>
          <a:xfrm>
            <a:off x="9585797" y="517718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11088-35EA-09E7-BB4E-03ADC50350C0}"/>
              </a:ext>
            </a:extLst>
          </p:cNvPr>
          <p:cNvSpPr txBox="1"/>
          <p:nvPr/>
        </p:nvSpPr>
        <p:spPr>
          <a:xfrm>
            <a:off x="6861620" y="51526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E7788-115C-F4F8-C8D5-425BB5213F6E}"/>
              </a:ext>
            </a:extLst>
          </p:cNvPr>
          <p:cNvSpPr txBox="1"/>
          <p:nvPr/>
        </p:nvSpPr>
        <p:spPr>
          <a:xfrm>
            <a:off x="2327263" y="7058540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D673E-216A-2282-26A9-4A52E21C8B63}"/>
              </a:ext>
            </a:extLst>
          </p:cNvPr>
          <p:cNvSpPr txBox="1"/>
          <p:nvPr/>
        </p:nvSpPr>
        <p:spPr>
          <a:xfrm>
            <a:off x="10669628" y="724320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4577EB-23D4-8C76-43E4-8EA5A3333BCF}"/>
              </a:ext>
            </a:extLst>
          </p:cNvPr>
          <p:cNvSpPr/>
          <p:nvPr/>
        </p:nvSpPr>
        <p:spPr>
          <a:xfrm>
            <a:off x="8839167" y="5192483"/>
            <a:ext cx="704009" cy="1537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46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37096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공지사항 게시판 </a:t>
            </a:r>
            <a:r>
              <a:rPr lang="en-US" altLang="ko-KR" dirty="0"/>
              <a:t>– </a:t>
            </a:r>
            <a:r>
              <a:rPr lang="ko-KR" altLang="en-US" dirty="0"/>
              <a:t>검색 조건에 해당하는 공지사항 조회 예시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3682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제목에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‘6’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포함된 게시글 검색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조건에 해당하는 게시글이 리스트에 나타남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sp>
        <p:nvSpPr>
          <p:cNvPr id="54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16444-9066-ADFE-029F-9B604A1595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34" y="2952065"/>
            <a:ext cx="10246229" cy="6155619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9174173" y="4819879"/>
            <a:ext cx="2425789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7E70EE-AF2A-3D99-55F5-A1B21803A926}"/>
              </a:ext>
            </a:extLst>
          </p:cNvPr>
          <p:cNvSpPr/>
          <p:nvPr/>
        </p:nvSpPr>
        <p:spPr>
          <a:xfrm>
            <a:off x="2240055" y="5418327"/>
            <a:ext cx="1417545" cy="389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8F33B-45DD-DCD3-9C6F-D180E5B0F9B6}"/>
              </a:ext>
            </a:extLst>
          </p:cNvPr>
          <p:cNvSpPr txBox="1"/>
          <p:nvPr/>
        </p:nvSpPr>
        <p:spPr>
          <a:xfrm>
            <a:off x="9142857" y="43924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41D2E-2BA7-6B25-AFB4-BE05ECFEC489}"/>
              </a:ext>
            </a:extLst>
          </p:cNvPr>
          <p:cNvSpPr txBox="1"/>
          <p:nvPr/>
        </p:nvSpPr>
        <p:spPr>
          <a:xfrm>
            <a:off x="1756469" y="542394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49782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공지사항 게시판 </a:t>
            </a:r>
            <a:r>
              <a:rPr lang="en-US" altLang="ko-KR" dirty="0"/>
              <a:t>– </a:t>
            </a:r>
            <a:r>
              <a:rPr lang="ko-KR" altLang="en-US" dirty="0"/>
              <a:t>공지사항 작성 페이지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작성자명과 아이디는 회원 정보를 판단하여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입력되며 수정이 불가능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readonly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 적용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+mj-ea"/>
                        <a:buNone/>
                      </a:pPr>
                      <a:r>
                        <a:rPr lang="ko-KR" altLang="en-US" sz="1600" dirty="0"/>
                        <a:t>       </a:t>
                      </a:r>
                      <a:r>
                        <a:rPr lang="en-US" altLang="ko-KR" sz="1600" dirty="0"/>
                        <a:t>disabled</a:t>
                      </a:r>
                      <a:r>
                        <a:rPr lang="ko-KR" altLang="en-US" sz="1600" dirty="0"/>
                        <a:t>속성을 사용하면 값 전달이 안 됨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공지사항 제목 입력 및 입력 여부 유효성 검사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파일 업로드 기능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공지사항 내용 입력 및 입력 여부 유효성 검사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글 등록 버튼 클릭하여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최종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6B36069-7A06-6BD7-0EE0-AFC0563680B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6"/>
          <a:stretch/>
        </p:blipFill>
        <p:spPr>
          <a:xfrm>
            <a:off x="1283909" y="2866398"/>
            <a:ext cx="10289089" cy="618430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3295324" y="4800151"/>
            <a:ext cx="1491534" cy="699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295324" y="4147955"/>
            <a:ext cx="1491534" cy="232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91400" y="8562000"/>
            <a:ext cx="567519" cy="488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206-0FDC-E62E-033B-78DEB59430E4}"/>
              </a:ext>
            </a:extLst>
          </p:cNvPr>
          <p:cNvSpPr txBox="1"/>
          <p:nvPr/>
        </p:nvSpPr>
        <p:spPr>
          <a:xfrm>
            <a:off x="2846710" y="4076700"/>
            <a:ext cx="49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9FD1E3-7145-151E-2603-2EF07E776563}"/>
              </a:ext>
            </a:extLst>
          </p:cNvPr>
          <p:cNvSpPr/>
          <p:nvPr/>
        </p:nvSpPr>
        <p:spPr>
          <a:xfrm>
            <a:off x="3295324" y="3789590"/>
            <a:ext cx="8016219" cy="316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F8B4A-B8A4-180C-E596-2F3811E82EB6}"/>
              </a:ext>
            </a:extLst>
          </p:cNvPr>
          <p:cNvSpPr txBox="1"/>
          <p:nvPr/>
        </p:nvSpPr>
        <p:spPr>
          <a:xfrm>
            <a:off x="3145051" y="33480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F4F5D7-8E2F-C166-97F7-FC3B33A5A3B9}"/>
              </a:ext>
            </a:extLst>
          </p:cNvPr>
          <p:cNvSpPr/>
          <p:nvPr/>
        </p:nvSpPr>
        <p:spPr>
          <a:xfrm>
            <a:off x="3295324" y="4431531"/>
            <a:ext cx="1491534" cy="31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78E47-685B-DDF3-A699-317E7D7CF5D8}"/>
              </a:ext>
            </a:extLst>
          </p:cNvPr>
          <p:cNvSpPr txBox="1"/>
          <p:nvPr/>
        </p:nvSpPr>
        <p:spPr>
          <a:xfrm>
            <a:off x="2845158" y="440497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76EC-65B4-295D-52F6-AA8E90AA8663}"/>
              </a:ext>
            </a:extLst>
          </p:cNvPr>
          <p:cNvSpPr txBox="1"/>
          <p:nvPr/>
        </p:nvSpPr>
        <p:spPr>
          <a:xfrm>
            <a:off x="2845158" y="489555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9DCBE-8462-5242-1DE6-E1A88BB04B87}"/>
              </a:ext>
            </a:extLst>
          </p:cNvPr>
          <p:cNvSpPr txBox="1"/>
          <p:nvPr/>
        </p:nvSpPr>
        <p:spPr>
          <a:xfrm>
            <a:off x="6898905" y="862168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315259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공지사항 게시판 </a:t>
            </a:r>
            <a:r>
              <a:rPr lang="en-US" altLang="ko-KR" dirty="0"/>
              <a:t>– </a:t>
            </a:r>
            <a:r>
              <a:rPr lang="ko-KR" altLang="en-US" dirty="0"/>
              <a:t>공지사항 조회 페이지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공지사항 조회 시 모든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disabled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적용되어 내용 수정 불가능 하도록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1588836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공지사항 작성 때 업로드 한 파일이 다운로드 행에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표시되며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클릭 시 파일을 다운로드 가능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조회한 공지사항에 업로드 한 파일이 없는 경우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링크가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표시되지 않음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㉮ 수정하기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삭제하기 버튼은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관리자로 로그인 한 경우에만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수정하기 버튼 클릭 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적용된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disabled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해제되어 공지사항 수정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삭제하기 버튼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공지사항이 삭제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AEF2F6B-8223-E5FD-7DA8-B3695A934D0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t="9181" r="17225" b="1"/>
          <a:stretch/>
        </p:blipFill>
        <p:spPr>
          <a:xfrm>
            <a:off x="1829704" y="2988759"/>
            <a:ext cx="9115655" cy="6077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1C6147-8D27-D424-4687-7206F1A9E58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5"/>
          <a:stretch/>
        </p:blipFill>
        <p:spPr>
          <a:xfrm>
            <a:off x="8229600" y="2870092"/>
            <a:ext cx="3341023" cy="12569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45B2C1-3D2D-29D3-6903-C5E5F2DF5724}"/>
              </a:ext>
            </a:extLst>
          </p:cNvPr>
          <p:cNvSpPr/>
          <p:nvPr/>
        </p:nvSpPr>
        <p:spPr>
          <a:xfrm>
            <a:off x="6488503" y="8561952"/>
            <a:ext cx="7618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BFDC6-D051-0AAE-4F16-F896A6008055}"/>
              </a:ext>
            </a:extLst>
          </p:cNvPr>
          <p:cNvSpPr txBox="1"/>
          <p:nvPr/>
        </p:nvSpPr>
        <p:spPr>
          <a:xfrm>
            <a:off x="2213803" y="37577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404D09-B583-BB18-D381-B9C4AF7698BA}"/>
              </a:ext>
            </a:extLst>
          </p:cNvPr>
          <p:cNvSpPr txBox="1"/>
          <p:nvPr/>
        </p:nvSpPr>
        <p:spPr>
          <a:xfrm>
            <a:off x="5823312" y="8161502"/>
            <a:ext cx="49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F1165B-DD6A-2F37-C74F-E20BFCA8490A}"/>
              </a:ext>
            </a:extLst>
          </p:cNvPr>
          <p:cNvSpPr/>
          <p:nvPr/>
        </p:nvSpPr>
        <p:spPr>
          <a:xfrm>
            <a:off x="5687808" y="8561952"/>
            <a:ext cx="7618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0AC861-DDC7-003E-37C0-124AB27C1781}"/>
              </a:ext>
            </a:extLst>
          </p:cNvPr>
          <p:cNvSpPr/>
          <p:nvPr/>
        </p:nvSpPr>
        <p:spPr>
          <a:xfrm>
            <a:off x="4497111" y="4147630"/>
            <a:ext cx="7618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 30">
            <a:extLst>
              <a:ext uri="{FF2B5EF4-FFF2-40B4-BE49-F238E27FC236}">
                <a16:creationId xmlns:a16="http://schemas.microsoft.com/office/drawing/2014/main" id="{D35FB040-695C-F99B-3BC9-5E1873775A22}"/>
              </a:ext>
            </a:extLst>
          </p:cNvPr>
          <p:cNvSpPr/>
          <p:nvPr/>
        </p:nvSpPr>
        <p:spPr>
          <a:xfrm rot="4779051">
            <a:off x="6683484" y="2627115"/>
            <a:ext cx="391091" cy="2926650"/>
          </a:xfrm>
          <a:prstGeom prst="upArrow">
            <a:avLst>
              <a:gd name="adj1" fmla="val 22832"/>
              <a:gd name="adj2" fmla="val 754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3497FB-4A49-583D-C5C8-88B717855CB2}"/>
              </a:ext>
            </a:extLst>
          </p:cNvPr>
          <p:cNvSpPr txBox="1"/>
          <p:nvPr/>
        </p:nvSpPr>
        <p:spPr>
          <a:xfrm>
            <a:off x="4034569" y="4140997"/>
            <a:ext cx="49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6EB576-F143-1FE4-9307-BFDF4D2E8BB7}"/>
              </a:ext>
            </a:extLst>
          </p:cNvPr>
          <p:cNvSpPr txBox="1"/>
          <p:nvPr/>
        </p:nvSpPr>
        <p:spPr>
          <a:xfrm>
            <a:off x="6613894" y="816687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BB547F4-42E5-DCF2-1EE4-C90CDAA17615}"/>
              </a:ext>
            </a:extLst>
          </p:cNvPr>
          <p:cNvCxnSpPr>
            <a:stCxn id="17" idx="0"/>
            <a:endCxn id="34" idx="0"/>
          </p:cNvCxnSpPr>
          <p:nvPr/>
        </p:nvCxnSpPr>
        <p:spPr>
          <a:xfrm rot="16200000" flipH="1">
            <a:off x="6461338" y="7768896"/>
            <a:ext cx="5370" cy="790582"/>
          </a:xfrm>
          <a:prstGeom prst="bentConnector3">
            <a:avLst>
              <a:gd name="adj1" fmla="val -4256983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D3BD0B-D567-DDE7-6D5B-3ACBA5E0A9B7}"/>
              </a:ext>
            </a:extLst>
          </p:cNvPr>
          <p:cNvSpPr txBox="1"/>
          <p:nvPr/>
        </p:nvSpPr>
        <p:spPr>
          <a:xfrm>
            <a:off x="6237033" y="75955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㉮</a:t>
            </a:r>
          </a:p>
        </p:txBody>
      </p:sp>
    </p:spTree>
    <p:extLst>
      <p:ext uri="{BB962C8B-B14F-4D97-AF65-F5344CB8AC3E}">
        <p14:creationId xmlns:p14="http://schemas.microsoft.com/office/powerpoint/2010/main" val="140002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임주원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공지사항 게시판 </a:t>
            </a:r>
            <a:r>
              <a:rPr lang="en-US" altLang="ko-KR" dirty="0"/>
              <a:t>– </a:t>
            </a:r>
            <a:r>
              <a:rPr lang="ko-KR" altLang="en-US" dirty="0"/>
              <a:t>공지사항 조회 페이지의 수정 기능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82630"/>
              </p:ext>
            </p:extLst>
          </p:nvPr>
        </p:nvGraphicFramePr>
        <p:xfrm>
          <a:off x="12012258" y="2901916"/>
          <a:ext cx="5170841" cy="61176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56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수정하기 버튼 클릭 시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disabled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속성이 해제되어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공지사항의 수정이 가능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 공지사항의 제목을 수정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104509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파일을 선택하여 기존에 업로드 한 파일을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것으로 교체하거나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파일을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파일의 변경사항이 적용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5260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공지사항의 내용을 수정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150521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 수정하기 버튼이 수정완료 버튼으로 변경되며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수정완료 버튼 클릭 시 수정사항이 반영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2721A0E-A412-0255-2E19-50CCA304398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9377" r="10597" b="1007"/>
          <a:stretch/>
        </p:blipFill>
        <p:spPr>
          <a:xfrm>
            <a:off x="1291487" y="2930321"/>
            <a:ext cx="10222305" cy="6176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88EE8-E327-6041-1652-5783CA577B84}"/>
              </a:ext>
            </a:extLst>
          </p:cNvPr>
          <p:cNvSpPr txBox="1"/>
          <p:nvPr/>
        </p:nvSpPr>
        <p:spPr>
          <a:xfrm>
            <a:off x="1718102" y="3707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0C3E08-1A93-D99F-88C5-B28694AE85EB}"/>
              </a:ext>
            </a:extLst>
          </p:cNvPr>
          <p:cNvSpPr/>
          <p:nvPr/>
        </p:nvSpPr>
        <p:spPr>
          <a:xfrm>
            <a:off x="4227579" y="3925062"/>
            <a:ext cx="1564501" cy="293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47C-BE93-7733-DAA4-15FD3EAB5CE4}"/>
              </a:ext>
            </a:extLst>
          </p:cNvPr>
          <p:cNvSpPr txBox="1"/>
          <p:nvPr/>
        </p:nvSpPr>
        <p:spPr>
          <a:xfrm>
            <a:off x="3754402" y="3899304"/>
            <a:ext cx="49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68099-83BD-8D21-B06D-592151ABD8D5}"/>
              </a:ext>
            </a:extLst>
          </p:cNvPr>
          <p:cNvSpPr/>
          <p:nvPr/>
        </p:nvSpPr>
        <p:spPr>
          <a:xfrm>
            <a:off x="4227578" y="4334771"/>
            <a:ext cx="1792222" cy="26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2E28A-A14E-FB47-B5A9-C12662707F82}"/>
              </a:ext>
            </a:extLst>
          </p:cNvPr>
          <p:cNvSpPr txBox="1"/>
          <p:nvPr/>
        </p:nvSpPr>
        <p:spPr>
          <a:xfrm>
            <a:off x="3759558" y="4294931"/>
            <a:ext cx="49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4F0AB4-6B45-371F-C230-A1173938B212}"/>
              </a:ext>
            </a:extLst>
          </p:cNvPr>
          <p:cNvSpPr/>
          <p:nvPr/>
        </p:nvSpPr>
        <p:spPr>
          <a:xfrm>
            <a:off x="6589778" y="4343937"/>
            <a:ext cx="801622" cy="26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033B0E-7A79-097C-1E4B-DDCF925E5017}"/>
              </a:ext>
            </a:extLst>
          </p:cNvPr>
          <p:cNvSpPr txBox="1"/>
          <p:nvPr/>
        </p:nvSpPr>
        <p:spPr>
          <a:xfrm>
            <a:off x="7362436" y="415927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3EE6CE-BDF7-804F-6026-146217AF29BE}"/>
              </a:ext>
            </a:extLst>
          </p:cNvPr>
          <p:cNvSpPr/>
          <p:nvPr/>
        </p:nvSpPr>
        <p:spPr>
          <a:xfrm>
            <a:off x="4237960" y="4642085"/>
            <a:ext cx="3602437" cy="86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618798-7555-09E4-9F4A-97DEB1BFA91C}"/>
              </a:ext>
            </a:extLst>
          </p:cNvPr>
          <p:cNvSpPr txBox="1"/>
          <p:nvPr/>
        </p:nvSpPr>
        <p:spPr>
          <a:xfrm>
            <a:off x="3736738" y="517372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46A29-A1B4-86C1-EF71-6032BF8F701C}"/>
              </a:ext>
            </a:extLst>
          </p:cNvPr>
          <p:cNvSpPr txBox="1"/>
          <p:nvPr/>
        </p:nvSpPr>
        <p:spPr>
          <a:xfrm>
            <a:off x="4878269" y="865024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32F31D-91A0-FF86-34BF-B21DA7FAC3CD}"/>
              </a:ext>
            </a:extLst>
          </p:cNvPr>
          <p:cNvSpPr/>
          <p:nvPr/>
        </p:nvSpPr>
        <p:spPr>
          <a:xfrm>
            <a:off x="5368036" y="8662583"/>
            <a:ext cx="801622" cy="35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99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/>
              <a:t>아임포트</a:t>
            </a:r>
            <a:r>
              <a:rPr lang="en-US" altLang="ko-KR" dirty="0"/>
              <a:t>(</a:t>
            </a:r>
            <a:r>
              <a:rPr lang="ko-KR" altLang="en-US" dirty="0"/>
              <a:t>카카오페이</a:t>
            </a:r>
            <a:r>
              <a:rPr lang="en-US" altLang="ko-KR" dirty="0"/>
              <a:t>) </a:t>
            </a:r>
            <a:r>
              <a:rPr lang="ko-KR" altLang="en-US" dirty="0"/>
              <a:t>결제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장바구니 금액 누적 후 결제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02CDC94-704A-0EDA-FD37-2244441AC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04" y="2885242"/>
            <a:ext cx="10414820" cy="61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18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홍지민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상세 페이지 결제 </a:t>
            </a:r>
            <a:r>
              <a:rPr lang="en-US" altLang="ko-KR" dirty="0"/>
              <a:t>– </a:t>
            </a:r>
            <a:r>
              <a:rPr lang="ko-KR" altLang="en-US" dirty="0" err="1"/>
              <a:t>바로구매</a:t>
            </a:r>
            <a:r>
              <a:rPr lang="ko-KR" altLang="en-US" dirty="0"/>
              <a:t> 기능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4211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옵션을 입력하고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바로구매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②수량에 따라 보여지는 가격대로 결제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▶배송문의 텍스트에 동적으로 입력되는 값과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수량에 따라 동적으로 생성되는 값을 얻어와서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기능을 수행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/>
                        <a:t>  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8AF923B-3D6A-C59A-14A6-B077E5FE7D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68" y="2873802"/>
            <a:ext cx="10367232" cy="6176898"/>
          </a:xfrm>
          <a:prstGeom prst="rect">
            <a:avLst/>
          </a:prstGeom>
        </p:spPr>
      </p:pic>
      <p:sp>
        <p:nvSpPr>
          <p:cNvPr id="5" name="TextBox 966">
            <a:extLst>
              <a:ext uri="{FF2B5EF4-FFF2-40B4-BE49-F238E27FC236}">
                <a16:creationId xmlns:a16="http://schemas.microsoft.com/office/drawing/2014/main" id="{A02E62E3-67C2-02AB-4B43-E92B4A4BE018}"/>
              </a:ext>
            </a:extLst>
          </p:cNvPr>
          <p:cNvSpPr txBox="1"/>
          <p:nvPr/>
        </p:nvSpPr>
        <p:spPr>
          <a:xfrm>
            <a:off x="8544015" y="8482385"/>
            <a:ext cx="2057400" cy="27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967">
            <a:extLst>
              <a:ext uri="{FF2B5EF4-FFF2-40B4-BE49-F238E27FC236}">
                <a16:creationId xmlns:a16="http://schemas.microsoft.com/office/drawing/2014/main" id="{3E13B857-86E0-0550-4625-EEF9B6698FE2}"/>
              </a:ext>
            </a:extLst>
          </p:cNvPr>
          <p:cNvSpPr txBox="1"/>
          <p:nvPr/>
        </p:nvSpPr>
        <p:spPr>
          <a:xfrm>
            <a:off x="5072749" y="4766120"/>
            <a:ext cx="1905000" cy="2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16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홍지민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쇼핑 검색 </a:t>
            </a:r>
            <a:r>
              <a:rPr lang="en-US" altLang="ko-KR" dirty="0"/>
              <a:t>– </a:t>
            </a:r>
            <a:r>
              <a:rPr lang="ko-KR" altLang="en-US" dirty="0"/>
              <a:t>네이버 검색 </a:t>
            </a:r>
            <a:r>
              <a:rPr lang="en-US" altLang="ko-KR" dirty="0"/>
              <a:t>API</a:t>
            </a: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로그인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미로그인 모든 상황 검색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②쇼핑 검색 클릭 시 네이버 쇼핑 검색 결과 보여주는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화면으로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E81F5A9-8838-7750-ED7F-0FDA9C73C0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78" y="4670912"/>
            <a:ext cx="9008997" cy="2648011"/>
          </a:xfrm>
          <a:prstGeom prst="rect">
            <a:avLst/>
          </a:prstGeom>
        </p:spPr>
      </p:pic>
      <p:sp>
        <p:nvSpPr>
          <p:cNvPr id="5" name="TextBox 966">
            <a:extLst>
              <a:ext uri="{FF2B5EF4-FFF2-40B4-BE49-F238E27FC236}">
                <a16:creationId xmlns:a16="http://schemas.microsoft.com/office/drawing/2014/main" id="{010395C8-7A73-D8F3-922E-11B57B754962}"/>
              </a:ext>
            </a:extLst>
          </p:cNvPr>
          <p:cNvSpPr txBox="1"/>
          <p:nvPr/>
        </p:nvSpPr>
        <p:spPr>
          <a:xfrm>
            <a:off x="1925062" y="5733649"/>
            <a:ext cx="6263640" cy="144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600" dirty="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967">
            <a:extLst>
              <a:ext uri="{FF2B5EF4-FFF2-40B4-BE49-F238E27FC236}">
                <a16:creationId xmlns:a16="http://schemas.microsoft.com/office/drawing/2014/main" id="{97413FC8-98C8-A6FC-A47E-B16B5E43FD69}"/>
              </a:ext>
            </a:extLst>
          </p:cNvPr>
          <p:cNvSpPr txBox="1"/>
          <p:nvPr/>
        </p:nvSpPr>
        <p:spPr>
          <a:xfrm>
            <a:off x="8229600" y="5905500"/>
            <a:ext cx="3068022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6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7">
            <a:extLst>
              <a:ext uri="{FF2B5EF4-FFF2-40B4-BE49-F238E27FC236}">
                <a16:creationId xmlns:a16="http://schemas.microsoft.com/office/drawing/2014/main" id="{EEB73063-0F01-8A21-77ED-A66540F014AF}"/>
              </a:ext>
            </a:extLst>
          </p:cNvPr>
          <p:cNvGrpSpPr/>
          <p:nvPr/>
        </p:nvGrpSpPr>
        <p:grpSpPr>
          <a:xfrm>
            <a:off x="4573179" y="571500"/>
            <a:ext cx="1903821" cy="1145116"/>
            <a:chOff x="2621588" y="571429"/>
            <a:chExt cx="1903821" cy="1145116"/>
          </a:xfrm>
        </p:grpSpPr>
        <p:pic>
          <p:nvPicPr>
            <p:cNvPr id="11" name="Object 20">
              <a:extLst>
                <a:ext uri="{FF2B5EF4-FFF2-40B4-BE49-F238E27FC236}">
                  <a16:creationId xmlns:a16="http://schemas.microsoft.com/office/drawing/2014/main" id="{F672BB9C-4A01-5716-9E9F-ED05A7703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sp>
        <p:nvSpPr>
          <p:cNvPr id="13" name="Object 101">
            <a:extLst>
              <a:ext uri="{FF2B5EF4-FFF2-40B4-BE49-F238E27FC236}">
                <a16:creationId xmlns:a16="http://schemas.microsoft.com/office/drawing/2014/main" id="{33A027EA-D7CE-9119-7582-6063E2D6C84A}"/>
              </a:ext>
            </a:extLst>
          </p:cNvPr>
          <p:cNvSpPr txBox="1"/>
          <p:nvPr/>
        </p:nvSpPr>
        <p:spPr>
          <a:xfrm>
            <a:off x="4905353" y="853702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3033455C-2BC5-03B8-342B-2ADFCF17AA5C}"/>
              </a:ext>
            </a:extLst>
          </p:cNvPr>
          <p:cNvGrpSpPr/>
          <p:nvPr/>
        </p:nvGrpSpPr>
        <p:grpSpPr>
          <a:xfrm>
            <a:off x="6521921" y="476190"/>
            <a:ext cx="1903821" cy="1145116"/>
            <a:chOff x="4573028" y="476190"/>
            <a:chExt cx="1903821" cy="114511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808E38B-D022-247D-3D1D-E7E734D9D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73028" y="47619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461C69B4-7A5B-4FFD-BACE-8660CD3C2C75}"/>
              </a:ext>
            </a:extLst>
          </p:cNvPr>
          <p:cNvGrpSpPr/>
          <p:nvPr/>
        </p:nvGrpSpPr>
        <p:grpSpPr>
          <a:xfrm>
            <a:off x="8486593" y="562394"/>
            <a:ext cx="1903821" cy="1145116"/>
            <a:chOff x="10436872" y="562394"/>
            <a:chExt cx="1903821" cy="1145116"/>
          </a:xfrm>
        </p:grpSpPr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FEF8417B-7982-9368-A8CB-B25608CC5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436872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AAD9531B-5B4C-65A9-766E-F56EDB864BE7}"/>
              </a:ext>
            </a:extLst>
          </p:cNvPr>
          <p:cNvGrpSpPr/>
          <p:nvPr/>
        </p:nvGrpSpPr>
        <p:grpSpPr>
          <a:xfrm>
            <a:off x="10438032" y="553360"/>
            <a:ext cx="1903821" cy="1145116"/>
            <a:chOff x="12388311" y="553360"/>
            <a:chExt cx="1903821" cy="1145116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5C53746C-FC44-73D4-B55E-D6FD3D6AF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F5D12226-DA6D-E972-6FF5-64B17EA168D1}"/>
              </a:ext>
            </a:extLst>
          </p:cNvPr>
          <p:cNvGrpSpPr/>
          <p:nvPr/>
        </p:nvGrpSpPr>
        <p:grpSpPr>
          <a:xfrm>
            <a:off x="12389472" y="553360"/>
            <a:ext cx="1903821" cy="1145116"/>
            <a:chOff x="14339751" y="553360"/>
            <a:chExt cx="1903821" cy="1145116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E6347B15-A143-6814-34A9-2A8BF214A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sp>
        <p:nvSpPr>
          <p:cNvPr id="26" name="Object 104">
            <a:extLst>
              <a:ext uri="{FF2B5EF4-FFF2-40B4-BE49-F238E27FC236}">
                <a16:creationId xmlns:a16="http://schemas.microsoft.com/office/drawing/2014/main" id="{196C2486-07A4-AEB9-DC7C-0BCEDD9AE603}"/>
              </a:ext>
            </a:extLst>
          </p:cNvPr>
          <p:cNvSpPr txBox="1"/>
          <p:nvPr/>
        </p:nvSpPr>
        <p:spPr>
          <a:xfrm>
            <a:off x="6446004" y="834584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Object 109">
            <a:extLst>
              <a:ext uri="{FF2B5EF4-FFF2-40B4-BE49-F238E27FC236}">
                <a16:creationId xmlns:a16="http://schemas.microsoft.com/office/drawing/2014/main" id="{FAA5312C-7BDC-7CE9-9508-E871CD154577}"/>
              </a:ext>
            </a:extLst>
          </p:cNvPr>
          <p:cNvSpPr txBox="1"/>
          <p:nvPr/>
        </p:nvSpPr>
        <p:spPr>
          <a:xfrm>
            <a:off x="12721618" y="835563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END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Object 50">
            <a:extLst>
              <a:ext uri="{FF2B5EF4-FFF2-40B4-BE49-F238E27FC236}">
                <a16:creationId xmlns:a16="http://schemas.microsoft.com/office/drawing/2014/main" id="{72F28691-D21E-90DF-E11C-CBCDF2FECCBB}"/>
              </a:ext>
            </a:extLst>
          </p:cNvPr>
          <p:cNvSpPr txBox="1"/>
          <p:nvPr/>
        </p:nvSpPr>
        <p:spPr>
          <a:xfrm>
            <a:off x="8486592" y="844597"/>
            <a:ext cx="1903812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51">
            <a:extLst>
              <a:ext uri="{FF2B5EF4-FFF2-40B4-BE49-F238E27FC236}">
                <a16:creationId xmlns:a16="http://schemas.microsoft.com/office/drawing/2014/main" id="{225C25B0-0F54-9E0B-A7CF-6759F24CD4C4}"/>
              </a:ext>
            </a:extLst>
          </p:cNvPr>
          <p:cNvSpPr txBox="1"/>
          <p:nvPr/>
        </p:nvSpPr>
        <p:spPr>
          <a:xfrm>
            <a:off x="10556932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DASHBOARD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9820" y="1257300"/>
            <a:ext cx="16952380" cy="82845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4000" y="2229668"/>
            <a:ext cx="7522667" cy="45719"/>
            <a:chOff x="7987137" y="2229668"/>
            <a:chExt cx="8679530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987137" y="2229668"/>
              <a:ext cx="8679530" cy="4285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731912" y="3288470"/>
            <a:ext cx="306920" cy="28571"/>
            <a:chOff x="5731912" y="3288470"/>
            <a:chExt cx="306920" cy="2857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60000">
              <a:off x="5731912" y="3288470"/>
              <a:ext cx="306920" cy="28571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600200" y="1937147"/>
            <a:ext cx="11352759" cy="61555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 Overview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MIRI </a:t>
            </a:r>
            <a:r>
              <a:rPr lang="en-US" sz="1000" kern="0" spc="20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COMPANY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010400" y="2014091"/>
            <a:ext cx="3537376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DB </a:t>
            </a: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설계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D2F97B-576C-DAC8-163A-AF9AE4AAA5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8400"/>
            <a:ext cx="15544800" cy="67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홍지민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쇼핑 검색 </a:t>
            </a:r>
            <a:r>
              <a:rPr lang="en-US" altLang="ko-KR" dirty="0"/>
              <a:t>– </a:t>
            </a:r>
            <a:r>
              <a:rPr lang="ko-KR" altLang="en-US" dirty="0"/>
              <a:t>검색 결과 출력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7732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검색 결과를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개까지 불러와서 출력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검색 결과를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JSON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데이터로 받아와서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리스트에 출력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②바로가기 링크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상품 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50B698A-3593-6AA5-25F5-ED92746053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3" y="2874570"/>
            <a:ext cx="10483642" cy="6191628"/>
          </a:xfrm>
          <a:prstGeom prst="rect">
            <a:avLst/>
          </a:prstGeom>
        </p:spPr>
      </p:pic>
      <p:sp>
        <p:nvSpPr>
          <p:cNvPr id="5" name="TextBox 966">
            <a:extLst>
              <a:ext uri="{FF2B5EF4-FFF2-40B4-BE49-F238E27FC236}">
                <a16:creationId xmlns:a16="http://schemas.microsoft.com/office/drawing/2014/main" id="{1F9F0E7F-3268-DD63-9145-037006A6ACDA}"/>
              </a:ext>
            </a:extLst>
          </p:cNvPr>
          <p:cNvSpPr txBox="1"/>
          <p:nvPr/>
        </p:nvSpPr>
        <p:spPr>
          <a:xfrm>
            <a:off x="4953000" y="2906059"/>
            <a:ext cx="2057400" cy="270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20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967">
            <a:extLst>
              <a:ext uri="{FF2B5EF4-FFF2-40B4-BE49-F238E27FC236}">
                <a16:creationId xmlns:a16="http://schemas.microsoft.com/office/drawing/2014/main" id="{1116E087-AE76-231A-4332-7501F9B9481F}"/>
              </a:ext>
            </a:extLst>
          </p:cNvPr>
          <p:cNvSpPr txBox="1"/>
          <p:nvPr/>
        </p:nvSpPr>
        <p:spPr>
          <a:xfrm>
            <a:off x="7610068" y="3924300"/>
            <a:ext cx="1867893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200" dirty="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10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홍지민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네이버 쇼핑 검색 </a:t>
            </a:r>
            <a:r>
              <a:rPr lang="en-US" altLang="ko-KR" dirty="0"/>
              <a:t>– </a:t>
            </a:r>
            <a:r>
              <a:rPr lang="ko-KR" altLang="en-US" dirty="0"/>
              <a:t>해당 상품 조회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①네이버 쇼핑 페이지에서 해당 상품 확인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②해당 상품의 쇼핑몰로 이동 가능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6E8BBF4-51C2-12C6-3BDB-B09AC9C29C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80" y="2866706"/>
            <a:ext cx="10395019" cy="6183994"/>
          </a:xfrm>
          <a:prstGeom prst="rect">
            <a:avLst/>
          </a:prstGeom>
        </p:spPr>
      </p:pic>
      <p:sp>
        <p:nvSpPr>
          <p:cNvPr id="5" name="TextBox 966">
            <a:extLst>
              <a:ext uri="{FF2B5EF4-FFF2-40B4-BE49-F238E27FC236}">
                <a16:creationId xmlns:a16="http://schemas.microsoft.com/office/drawing/2014/main" id="{6284C82D-71A2-3837-6C8D-C0659FC6C7D5}"/>
              </a:ext>
            </a:extLst>
          </p:cNvPr>
          <p:cNvSpPr txBox="1"/>
          <p:nvPr/>
        </p:nvSpPr>
        <p:spPr>
          <a:xfrm>
            <a:off x="4064159" y="3819669"/>
            <a:ext cx="4851241" cy="2339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FF0000"/>
                </a:solidFill>
                <a:latin typeface="맑은 고딕"/>
                <a:ea typeface="맑은 고딕"/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4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967">
            <a:extLst>
              <a:ext uri="{FF2B5EF4-FFF2-40B4-BE49-F238E27FC236}">
                <a16:creationId xmlns:a16="http://schemas.microsoft.com/office/drawing/2014/main" id="{EEFB5DA5-8471-186C-3B96-5AC17C6E5E01}"/>
              </a:ext>
            </a:extLst>
          </p:cNvPr>
          <p:cNvSpPr txBox="1"/>
          <p:nvPr/>
        </p:nvSpPr>
        <p:spPr>
          <a:xfrm>
            <a:off x="6248400" y="6134100"/>
            <a:ext cx="186789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rgbClr val="FF0000"/>
                </a:solidFill>
                <a:latin typeface="맑은 고딕"/>
                <a:ea typeface="맑은 고딕"/>
              </a:rPr>
              <a:t>                            </a:t>
            </a:r>
            <a:r>
              <a:rPr lang="ko-KR" altLang="en-US" sz="1400" dirty="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r>
              <a:rPr lang="en-US" altLang="ko-KR" sz="1400" dirty="0">
                <a:solidFill>
                  <a:srgbClr val="FF0000"/>
                </a:solidFill>
                <a:latin typeface="맑은 고딕"/>
                <a:ea typeface="맑은 고딕"/>
              </a:rPr>
              <a:t>    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08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화면 상단 날씨 정보</a:t>
            </a:r>
            <a:r>
              <a:rPr lang="en-US" altLang="ko-KR" dirty="0"/>
              <a:t>– </a:t>
            </a:r>
            <a:r>
              <a:rPr lang="ko-KR" altLang="en-US" dirty="0"/>
              <a:t>현재 위치 기반 실시간 날씨정보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40428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현재 위치 기반 실시간 날씨정보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OPENWEATHER API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기온을 토대로 최근 등록된 상품 추천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D23BEC8-9E59-57E9-D8D1-29407D6ED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28" y="3176818"/>
            <a:ext cx="4067743" cy="5700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A16D7-237E-E103-3BCE-C8ECC74FB147}"/>
              </a:ext>
            </a:extLst>
          </p:cNvPr>
          <p:cNvSpPr txBox="1"/>
          <p:nvPr/>
        </p:nvSpPr>
        <p:spPr>
          <a:xfrm>
            <a:off x="4495800" y="3160567"/>
            <a:ext cx="4005230" cy="4862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117E1-C9A5-E6CD-1317-A06202A8A526}"/>
              </a:ext>
            </a:extLst>
          </p:cNvPr>
          <p:cNvSpPr txBox="1"/>
          <p:nvPr/>
        </p:nvSpPr>
        <p:spPr>
          <a:xfrm>
            <a:off x="3266309" y="8170902"/>
            <a:ext cx="6250944" cy="553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</a:p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481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화면 상단 날씨 정보</a:t>
            </a:r>
            <a:r>
              <a:rPr lang="en-US" altLang="ko-KR" dirty="0"/>
              <a:t>– </a:t>
            </a:r>
            <a:r>
              <a:rPr lang="ko-KR" altLang="en-US" dirty="0"/>
              <a:t>실시간 날씨정보 기반 코디 추천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68829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날씨 정보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 추천 코디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시 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별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벌씩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각 카테고리 별 현재 기온과 동일한 상품 최근 등록 순으로 정보 제공 ▶ 상품 등록 시 기온 작성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상품 이미지 클릭 시 상세페이지로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D20DFD9-9940-E668-D220-C782259915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32" y="2915477"/>
            <a:ext cx="10418968" cy="6118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317A42-A337-7B9E-BEFC-76346DAD96C5}"/>
              </a:ext>
            </a:extLst>
          </p:cNvPr>
          <p:cNvSpPr txBox="1"/>
          <p:nvPr/>
        </p:nvSpPr>
        <p:spPr>
          <a:xfrm>
            <a:off x="1195464" y="3381675"/>
            <a:ext cx="162393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  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5D482-14D4-00A7-4024-5BDF510CDE43}"/>
              </a:ext>
            </a:extLst>
          </p:cNvPr>
          <p:cNvSpPr txBox="1"/>
          <p:nvPr/>
        </p:nvSpPr>
        <p:spPr>
          <a:xfrm>
            <a:off x="3124200" y="4000500"/>
            <a:ext cx="7181023" cy="480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r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84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52339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화면 상단 날씨 정보</a:t>
            </a:r>
            <a:r>
              <a:rPr lang="en-US" altLang="ko-KR" dirty="0"/>
              <a:t>– </a:t>
            </a:r>
            <a:r>
              <a:rPr lang="ko-KR" altLang="en-US" dirty="0"/>
              <a:t>실시간 날씨정보 기반 코디 상세페이지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357994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날씨 정보 기반 코디 추천 상품 이미지 클릭 시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 해당 상품 상세 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0C0A446-2C70-08A7-4FF6-72064D0CB3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34" y="2884775"/>
            <a:ext cx="10448870" cy="61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1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0579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92066" y="570293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952" y="1239153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10966" y="1866900"/>
            <a:ext cx="8310534" cy="45719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94840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11880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8610966" y="852496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111">
            <a:extLst>
              <a:ext uri="{FF2B5EF4-FFF2-40B4-BE49-F238E27FC236}">
                <a16:creationId xmlns:a16="http://schemas.microsoft.com/office/drawing/2014/main" id="{6A46D4C4-BB72-9FA3-AF38-65E44733F797}"/>
              </a:ext>
            </a:extLst>
          </p:cNvPr>
          <p:cNvSpPr txBox="1"/>
          <p:nvPr/>
        </p:nvSpPr>
        <p:spPr>
          <a:xfrm>
            <a:off x="5283201" y="1579033"/>
            <a:ext cx="3537376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마무리 및 소감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1F1392-9C0E-C968-F41C-6CECEF783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7138" y="2497064"/>
            <a:ext cx="1314450" cy="121920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A833895-C6DF-8699-D6D4-57FF2050AC5B}"/>
              </a:ext>
            </a:extLst>
          </p:cNvPr>
          <p:cNvSpPr/>
          <p:nvPr/>
        </p:nvSpPr>
        <p:spPr>
          <a:xfrm>
            <a:off x="3169950" y="2462310"/>
            <a:ext cx="13696057" cy="3168871"/>
          </a:xfrm>
          <a:prstGeom prst="wedgeRectCallout">
            <a:avLst>
              <a:gd name="adj1" fmla="val -53945"/>
              <a:gd name="adj2" fmla="val -36246"/>
            </a:avLst>
          </a:prstGeom>
          <a:noFill/>
          <a:ln w="57150">
            <a:solidFill>
              <a:srgbClr val="1AE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첫 프로젝트라 걱정이 많았지만 팀원들 모두 엄청 노력하였고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생각한 것 이상으로 좋은 결과물이 나와서 팀원들에게 감사한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마음입니다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다들 수고하셨습니다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!!!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Object 101">
            <a:extLst>
              <a:ext uri="{FF2B5EF4-FFF2-40B4-BE49-F238E27FC236}">
                <a16:creationId xmlns:a16="http://schemas.microsoft.com/office/drawing/2014/main" id="{018D8D21-2226-386F-1300-19BDA0D672F4}"/>
              </a:ext>
            </a:extLst>
          </p:cNvPr>
          <p:cNvSpPr txBox="1"/>
          <p:nvPr/>
        </p:nvSpPr>
        <p:spPr>
          <a:xfrm>
            <a:off x="1315962" y="3718370"/>
            <a:ext cx="12886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조장 김원기</a:t>
            </a:r>
            <a:endParaRPr lang="en-US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13DAD1-5B3E-36CA-CFD9-214DA01558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97200" y="6591300"/>
            <a:ext cx="1352550" cy="1200150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66F1EC3-4FEB-7594-F3A7-25339B58CC92}"/>
              </a:ext>
            </a:extLst>
          </p:cNvPr>
          <p:cNvSpPr/>
          <p:nvPr/>
        </p:nvSpPr>
        <p:spPr>
          <a:xfrm>
            <a:off x="1295400" y="5860829"/>
            <a:ext cx="13696057" cy="3168871"/>
          </a:xfrm>
          <a:prstGeom prst="wedgeRectCallout">
            <a:avLst>
              <a:gd name="adj1" fmla="val 54651"/>
              <a:gd name="adj2" fmla="val 625"/>
            </a:avLst>
          </a:prstGeom>
          <a:noFill/>
          <a:ln w="57150">
            <a:solidFill>
              <a:srgbClr val="1AE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이번 프로젝트를 통해 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MVC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대한 흐름과 기초는 확실하게 잡히게 되었습니다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초반에 잘 할 수 있을지 걱정이 많았지만 팀원들과 의논하고 협업하면서 많이 배우게 되었습니다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진행하면서 제일 처음에 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설계를 구체적이고 명확하게 계획해야 한다는 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설계의 중요성을 알게 되었습니다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아쉬운 점은 많지만 그 중에서 첫번째로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DB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결제 테이블에 각각 상품을 등록한 관리자들이 중복으로 들어가게 되는데 상세페이지에서 해당 관리자의 총 매출액을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보여줄 때 그 열의 값인 해당 관리자가 올린 해당 상품의 가격을 가져오지 못하고 그 관리자가 포함된 가격을 가져오게 구현한 것이 아쉽습니다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r>
              <a:rPr lang="ko-KR" altLang="en-US" dirty="0" err="1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두번재로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네이버 쇼핑몰 검색 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사용 할 때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검색 결과를 비동기로 처리하고 싶었는데 결국에 구현하지 못한 것도 아쉽습니다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기회가 생긴다면 아쉬웠던 점을 꼭 다시 구현 해 보고 싶습니다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다들 수고하셨습니다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sp>
        <p:nvSpPr>
          <p:cNvPr id="19" name="Object 101">
            <a:extLst>
              <a:ext uri="{FF2B5EF4-FFF2-40B4-BE49-F238E27FC236}">
                <a16:creationId xmlns:a16="http://schemas.microsoft.com/office/drawing/2014/main" id="{E5508597-73D7-4A2D-77ED-63740758494D}"/>
              </a:ext>
            </a:extLst>
          </p:cNvPr>
          <p:cNvSpPr txBox="1"/>
          <p:nvPr/>
        </p:nvSpPr>
        <p:spPr>
          <a:xfrm>
            <a:off x="15773400" y="7810500"/>
            <a:ext cx="12886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조원 홍지민</a:t>
            </a:r>
            <a:endParaRPr lang="en-US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55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0579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92066" y="570293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952" y="1239153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10966" y="1866900"/>
            <a:ext cx="8310534" cy="45719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94840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11880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8610966" y="852496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111">
            <a:extLst>
              <a:ext uri="{FF2B5EF4-FFF2-40B4-BE49-F238E27FC236}">
                <a16:creationId xmlns:a16="http://schemas.microsoft.com/office/drawing/2014/main" id="{6A46D4C4-BB72-9FA3-AF38-65E44733F797}"/>
              </a:ext>
            </a:extLst>
          </p:cNvPr>
          <p:cNvSpPr txBox="1"/>
          <p:nvPr/>
        </p:nvSpPr>
        <p:spPr>
          <a:xfrm>
            <a:off x="5283201" y="1579033"/>
            <a:ext cx="3537376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마무리 및 소감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A833895-C6DF-8699-D6D4-57FF2050AC5B}"/>
              </a:ext>
            </a:extLst>
          </p:cNvPr>
          <p:cNvSpPr/>
          <p:nvPr/>
        </p:nvSpPr>
        <p:spPr>
          <a:xfrm>
            <a:off x="3169950" y="2462310"/>
            <a:ext cx="13696057" cy="3168871"/>
          </a:xfrm>
          <a:prstGeom prst="wedgeRectCallout">
            <a:avLst>
              <a:gd name="adj1" fmla="val -53945"/>
              <a:gd name="adj2" fmla="val -36246"/>
            </a:avLst>
          </a:prstGeom>
          <a:noFill/>
          <a:ln w="57150">
            <a:solidFill>
              <a:srgbClr val="1AE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진행전에는 제 실력이 아직 미흡해서 우려가 했는데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준비하면서 오히려 많이 공부할 수 있는 계기가 되어 즐거웠습니다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아쉬웠던 점은 제가 맡았던 역할에서 더 다양한 기능을 구현하지 못한 점 입니다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흔히 사람들이 알고 있는 쇼핑몰처럼 세세한 기능도 해내고 싶었는데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그러지 못한 부분이 있어 앞으로 더 </a:t>
            </a:r>
            <a:r>
              <a:rPr lang="ko-KR" altLang="en-US" dirty="0" err="1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알아가야겠다고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느꼈습니다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그래도 그 아쉬운 점 덕분에 앞으로 어떤 부분을 더 공부해야 할지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그리고 다음 프로젝트 진행할 때 어떻게 하면 더 좋을지 알 수 있었습니다</a:t>
            </a:r>
          </a:p>
        </p:txBody>
      </p:sp>
      <p:sp>
        <p:nvSpPr>
          <p:cNvPr id="13" name="Object 101">
            <a:extLst>
              <a:ext uri="{FF2B5EF4-FFF2-40B4-BE49-F238E27FC236}">
                <a16:creationId xmlns:a16="http://schemas.microsoft.com/office/drawing/2014/main" id="{018D8D21-2226-386F-1300-19BDA0D672F4}"/>
              </a:ext>
            </a:extLst>
          </p:cNvPr>
          <p:cNvSpPr txBox="1"/>
          <p:nvPr/>
        </p:nvSpPr>
        <p:spPr>
          <a:xfrm>
            <a:off x="1315962" y="3718370"/>
            <a:ext cx="12886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조원 </a:t>
            </a:r>
            <a:r>
              <a:rPr lang="ko-KR" altLang="en-US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66F1EC3-4FEB-7594-F3A7-25339B58CC92}"/>
              </a:ext>
            </a:extLst>
          </p:cNvPr>
          <p:cNvSpPr/>
          <p:nvPr/>
        </p:nvSpPr>
        <p:spPr>
          <a:xfrm>
            <a:off x="1295400" y="5860829"/>
            <a:ext cx="13696057" cy="3168871"/>
          </a:xfrm>
          <a:prstGeom prst="wedgeRectCallout">
            <a:avLst>
              <a:gd name="adj1" fmla="val 54651"/>
              <a:gd name="adj2" fmla="val 625"/>
            </a:avLst>
          </a:prstGeom>
          <a:noFill/>
          <a:ln w="57150">
            <a:solidFill>
              <a:srgbClr val="1AE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웹사이트를 처음부터 끝까지 개발하는 과정을 통해 전반적인 코드의 흐름과 부족한 점을 알 수 있는 좋은 경험이 되었으며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이 과정을 통해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가지의 중요성을 알게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b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첫 번째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설계 단계의 중요성을 알게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b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는 필요한 정보가 들어가는 테이블이라고 생각했으나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필요한 데이터들의 선정 방법 및 테이블의 구체화를 통해 코드 작성의 단순화를 가지고 올 수 있다는 것을 알게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b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두 번째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생각만으로 기능을 코드로 구현하는 것에 어려움이 있다는 것을 알게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b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생각으로 코드 구현이 가능할 것 같던 기능들을 코드로 구현하는 과정을 통해 기능을 세부적인 단계로 구조화한 후 작성하고 본인이 작성한 코드가 아닌 타인이 작성한 코드와 서로 연결되는 부분을 생각하고 코드를 작성해야 한다는 것을 알게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</a:t>
            </a:r>
            <a:b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b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마지막으로 혼자가 아닌 팀으로 프로젝트를 진행하여 서로의 부족한 점을 도와주고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다른 조원분들이 작성한 코드를 보고 한 번 더 공부하고 성장할 수 있는 시간이었습니다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b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Object 101">
            <a:extLst>
              <a:ext uri="{FF2B5EF4-FFF2-40B4-BE49-F238E27FC236}">
                <a16:creationId xmlns:a16="http://schemas.microsoft.com/office/drawing/2014/main" id="{E5508597-73D7-4A2D-77ED-63740758494D}"/>
              </a:ext>
            </a:extLst>
          </p:cNvPr>
          <p:cNvSpPr txBox="1"/>
          <p:nvPr/>
        </p:nvSpPr>
        <p:spPr>
          <a:xfrm>
            <a:off x="15773400" y="7810500"/>
            <a:ext cx="12886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조원 </a:t>
            </a:r>
            <a:r>
              <a:rPr lang="ko-KR" altLang="en-US" sz="20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배민진</a:t>
            </a:r>
            <a:endParaRPr lang="en-US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454BC-90CA-6AB7-01D7-DC2BAEFD49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2527745"/>
            <a:ext cx="1304925" cy="1190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1E8D7-4387-04DE-D3F9-2497C2D9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26428" y="6634377"/>
            <a:ext cx="12954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3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0579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92066" y="570293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8952" y="1239153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10966" y="1866900"/>
            <a:ext cx="8310534" cy="45719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94840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511880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8610966" y="852496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Object 111">
            <a:extLst>
              <a:ext uri="{FF2B5EF4-FFF2-40B4-BE49-F238E27FC236}">
                <a16:creationId xmlns:a16="http://schemas.microsoft.com/office/drawing/2014/main" id="{6A46D4C4-BB72-9FA3-AF38-65E44733F797}"/>
              </a:ext>
            </a:extLst>
          </p:cNvPr>
          <p:cNvSpPr txBox="1"/>
          <p:nvPr/>
        </p:nvSpPr>
        <p:spPr>
          <a:xfrm>
            <a:off x="5283201" y="1579033"/>
            <a:ext cx="3537376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900" b="1" kern="0" spc="-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엘리스 디지털배움체 OTF"/>
              </a:rPr>
              <a:t>개발 마무리 및 소감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A833895-C6DF-8699-D6D4-57FF2050AC5B}"/>
              </a:ext>
            </a:extLst>
          </p:cNvPr>
          <p:cNvSpPr/>
          <p:nvPr/>
        </p:nvSpPr>
        <p:spPr>
          <a:xfrm>
            <a:off x="3169950" y="2462310"/>
            <a:ext cx="13696057" cy="3168871"/>
          </a:xfrm>
          <a:prstGeom prst="wedgeRectCallout">
            <a:avLst>
              <a:gd name="adj1" fmla="val -53945"/>
              <a:gd name="adj2" fmla="val -36246"/>
            </a:avLst>
          </a:prstGeom>
          <a:noFill/>
          <a:ln w="57150">
            <a:solidFill>
              <a:srgbClr val="1AEB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쇼핑몰에 들어갈 기능을 구상하고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실제 코드로 구현하는 것까지 모두가 자신의 힘으로 해내야 했기 때문에 여러가지 시행착오가 많았지만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팀원과 함께 어려운 부분을 서로 의논하고 보완하면서 최종적으로 완성까지 도달할 수 있었다는 게 정말 뜻깊었던 것 같습니다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모르는 부분을 팀원에게 배운 것도 정말 많았고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기능을 구상하는 과정에서 의논을 통해 팀원의 생각을 들으면서 다양한 아이디어를 떠올릴 수 있었기에 협동의 중요성을 다시금 느낀 활동이었습니다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제가 담당한 기능에 사용할 데이터베이스를 데이터베이스 설계 단계에서 좀 더 꼼꼼히 살피지 않은 것이 아쉽습니다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리뷰 게시판을 구현하는데 필요한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상품 정보 열이 하나 부족한 데이터베이스 설계 실수가 있었습니다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다른 테이블과 조인하고 구문을 추가하는 것으로 보완하였기 때문에 오류는 발생하지 않았으나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상품 정보를 조회하는 로직이 상대적으로 복잡하고 부정확해지고 말았습니다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데이터베이스 설계 초기에 실수를 알아챘다면 코드를 더 정확하고 간단하게 작성할 수 있었으리라는 아쉬움이 남아있습니다</a:t>
            </a:r>
            <a:r>
              <a:rPr lang="en-US" altLang="ko-KR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Object 101">
            <a:extLst>
              <a:ext uri="{FF2B5EF4-FFF2-40B4-BE49-F238E27FC236}">
                <a16:creationId xmlns:a16="http://schemas.microsoft.com/office/drawing/2014/main" id="{018D8D21-2226-386F-1300-19BDA0D672F4}"/>
              </a:ext>
            </a:extLst>
          </p:cNvPr>
          <p:cNvSpPr txBox="1"/>
          <p:nvPr/>
        </p:nvSpPr>
        <p:spPr>
          <a:xfrm>
            <a:off x="1315962" y="3718370"/>
            <a:ext cx="12886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조원 임주원</a:t>
            </a:r>
            <a:endParaRPr lang="en-US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A82F0-D144-A393-B51C-CEC8A1837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962" y="2514600"/>
            <a:ext cx="13430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96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EDB0C714-6FD4-D409-6AE1-BCC507FB1A5F}"/>
              </a:ext>
            </a:extLst>
          </p:cNvPr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69B3B4E7-54AE-08B6-0F9B-66E18A26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50897D24-9EBB-1D5B-1EF0-4C6C1C441CBE}"/>
              </a:ext>
            </a:extLst>
          </p:cNvPr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63BAC03F-5A20-007E-BBA5-3490B5751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CDF65797-4DE8-ADB1-B46D-FAD46260D82A}"/>
              </a:ext>
            </a:extLst>
          </p:cNvPr>
          <p:cNvGrpSpPr/>
          <p:nvPr/>
        </p:nvGrpSpPr>
        <p:grpSpPr>
          <a:xfrm>
            <a:off x="12421779" y="467156"/>
            <a:ext cx="1903821" cy="1145116"/>
            <a:chOff x="10436872" y="467156"/>
            <a:chExt cx="1903821" cy="1145116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922595AE-AD60-89E9-4955-9A332BC6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A9E8FE29-3B9F-4161-425B-56ACDF2CA599}"/>
              </a:ext>
            </a:extLst>
          </p:cNvPr>
          <p:cNvGrpSpPr/>
          <p:nvPr/>
        </p:nvGrpSpPr>
        <p:grpSpPr>
          <a:xfrm>
            <a:off x="8492066" y="570293"/>
            <a:ext cx="1903821" cy="1145116"/>
            <a:chOff x="12388311" y="553360"/>
            <a:chExt cx="1903821" cy="1145116"/>
          </a:xfrm>
        </p:grpSpPr>
        <p:pic>
          <p:nvPicPr>
            <p:cNvPr id="25" name="Object 14">
              <a:extLst>
                <a:ext uri="{FF2B5EF4-FFF2-40B4-BE49-F238E27FC236}">
                  <a16:creationId xmlns:a16="http://schemas.microsoft.com/office/drawing/2014/main" id="{8DC49C8A-F2FD-9AF6-2884-3708BB42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639B00F0-B50F-F0AA-1A85-6006477BCFDA}"/>
              </a:ext>
            </a:extLst>
          </p:cNvPr>
          <p:cNvGrpSpPr/>
          <p:nvPr/>
        </p:nvGrpSpPr>
        <p:grpSpPr>
          <a:xfrm>
            <a:off x="10454898" y="553360"/>
            <a:ext cx="1903821" cy="1145116"/>
            <a:chOff x="14339751" y="553360"/>
            <a:chExt cx="1903821" cy="1145116"/>
          </a:xfrm>
        </p:grpSpPr>
        <p:pic>
          <p:nvPicPr>
            <p:cNvPr id="28" name="Object 17">
              <a:extLst>
                <a:ext uri="{FF2B5EF4-FFF2-40B4-BE49-F238E27FC236}">
                  <a16:creationId xmlns:a16="http://schemas.microsoft.com/office/drawing/2014/main" id="{986B4070-D6D5-1663-1C69-A7BD1DB1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sp>
        <p:nvSpPr>
          <p:cNvPr id="29" name="Object 95">
            <a:extLst>
              <a:ext uri="{FF2B5EF4-FFF2-40B4-BE49-F238E27FC236}">
                <a16:creationId xmlns:a16="http://schemas.microsoft.com/office/drawing/2014/main" id="{D6E8512C-13EC-0E3E-2B31-366A8357BDC8}"/>
              </a:ext>
            </a:extLst>
          </p:cNvPr>
          <p:cNvSpPr txBox="1"/>
          <p:nvPr/>
        </p:nvSpPr>
        <p:spPr>
          <a:xfrm>
            <a:off x="12493080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Object 97">
            <a:extLst>
              <a:ext uri="{FF2B5EF4-FFF2-40B4-BE49-F238E27FC236}">
                <a16:creationId xmlns:a16="http://schemas.microsoft.com/office/drawing/2014/main" id="{4782B159-DC21-E656-C932-00FD66E215DC}"/>
              </a:ext>
            </a:extLst>
          </p:cNvPr>
          <p:cNvSpPr txBox="1"/>
          <p:nvPr/>
        </p:nvSpPr>
        <p:spPr>
          <a:xfrm>
            <a:off x="10787044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7D5C78E7-A49A-8961-B429-5AA2CD181D99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Object 48">
            <a:extLst>
              <a:ext uri="{FF2B5EF4-FFF2-40B4-BE49-F238E27FC236}">
                <a16:creationId xmlns:a16="http://schemas.microsoft.com/office/drawing/2014/main" id="{FD834AF4-89F5-7457-1305-486445D9E49C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Object 51">
            <a:extLst>
              <a:ext uri="{FF2B5EF4-FFF2-40B4-BE49-F238E27FC236}">
                <a16:creationId xmlns:a16="http://schemas.microsoft.com/office/drawing/2014/main" id="{D15B19DE-6369-33EA-B66E-01F75E67A4A1}"/>
              </a:ext>
            </a:extLst>
          </p:cNvPr>
          <p:cNvSpPr txBox="1"/>
          <p:nvPr/>
        </p:nvSpPr>
        <p:spPr>
          <a:xfrm>
            <a:off x="8610966" y="852496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STORY 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660624" y="571429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41860"/>
            <a:ext cx="16952381" cy="8284585"/>
            <a:chOff x="666667" y="124186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124186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56573" y="2507580"/>
            <a:ext cx="1205326" cy="930888"/>
            <a:chOff x="8680492" y="3273700"/>
            <a:chExt cx="1205326" cy="9308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0492" y="3273700"/>
              <a:ext cx="1205326" cy="930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5" name="Object 47"/>
          <p:cNvSpPr txBox="1"/>
          <p:nvPr/>
        </p:nvSpPr>
        <p:spPr>
          <a:xfrm>
            <a:off x="623771" y="868324"/>
            <a:ext cx="207470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6" name="Object 43"/>
          <p:cNvSpPr txBox="1"/>
          <p:nvPr/>
        </p:nvSpPr>
        <p:spPr>
          <a:xfrm>
            <a:off x="2857697" y="4077712"/>
            <a:ext cx="1334777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이상 </a:t>
            </a:r>
            <a:r>
              <a:rPr lang="en-US" sz="9600" b="1" kern="0" spc="-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발표를</a:t>
            </a:r>
            <a:r>
              <a:rPr lang="en-US" sz="96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 </a:t>
            </a:r>
            <a:r>
              <a:rPr lang="en-US" sz="9600" b="1" kern="0" spc="-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마치겠습니다</a:t>
            </a:r>
            <a:r>
              <a:rPr lang="en-US" altLang="ko-KR" sz="96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.</a:t>
            </a:r>
            <a:endParaRPr lang="en-US" sz="9600" b="1" kern="0" spc="-12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Elice DigitalBaeum OTF" pitchFamily="34" charset="0"/>
            </a:endParaRPr>
          </a:p>
          <a:p>
            <a:r>
              <a:rPr lang="en-US" sz="96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				</a:t>
            </a:r>
            <a:r>
              <a:rPr lang="en-US" sz="9600" b="1" kern="0" spc="-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감사합니다</a:t>
            </a:r>
            <a:r>
              <a:rPr lang="en-US" altLang="ko-KR" sz="9600" b="1" kern="0" spc="-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.</a:t>
            </a:r>
            <a:endParaRPr 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1" name="그룹 1013">
            <a:extLst>
              <a:ext uri="{FF2B5EF4-FFF2-40B4-BE49-F238E27FC236}">
                <a16:creationId xmlns:a16="http://schemas.microsoft.com/office/drawing/2014/main" id="{41B03EFF-43EE-714E-55A1-B0C6471D6685}"/>
              </a:ext>
            </a:extLst>
          </p:cNvPr>
          <p:cNvGrpSpPr/>
          <p:nvPr/>
        </p:nvGrpSpPr>
        <p:grpSpPr>
          <a:xfrm>
            <a:off x="838200" y="9071317"/>
            <a:ext cx="8210512" cy="113595"/>
            <a:chOff x="1146498" y="8999609"/>
            <a:chExt cx="9097997" cy="42857"/>
          </a:xfrm>
        </p:grpSpPr>
        <p:pic>
          <p:nvPicPr>
            <p:cNvPr id="13" name="Object 38">
              <a:extLst>
                <a:ext uri="{FF2B5EF4-FFF2-40B4-BE49-F238E27FC236}">
                  <a16:creationId xmlns:a16="http://schemas.microsoft.com/office/drawing/2014/main" id="{3B94483F-C639-DBA9-86E2-7D27AC84F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46498" y="8999609"/>
              <a:ext cx="9097997" cy="42857"/>
            </a:xfrm>
            <a:prstGeom prst="rect">
              <a:avLst/>
            </a:prstGeom>
          </p:spPr>
        </p:pic>
      </p:grpSp>
      <p:sp>
        <p:nvSpPr>
          <p:cNvPr id="14" name="Object 46">
            <a:extLst>
              <a:ext uri="{FF2B5EF4-FFF2-40B4-BE49-F238E27FC236}">
                <a16:creationId xmlns:a16="http://schemas.microsoft.com/office/drawing/2014/main" id="{7D194808-EDB0-D936-05E0-F442EC681186}"/>
              </a:ext>
            </a:extLst>
          </p:cNvPr>
          <p:cNvSpPr txBox="1"/>
          <p:nvPr/>
        </p:nvSpPr>
        <p:spPr>
          <a:xfrm>
            <a:off x="7608706" y="8877300"/>
            <a:ext cx="11352760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팀장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: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김원기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   </a:t>
            </a:r>
            <a:r>
              <a:rPr 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조원</a:t>
            </a:r>
            <a:r>
              <a:rPr 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 :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홍지민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권정아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배민진</a:t>
            </a:r>
            <a:r>
              <a:rPr lang="en-US" altLang="ko-KR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, </a:t>
            </a:r>
            <a:r>
              <a:rPr lang="ko-KR" altLang="en-US" sz="2000" kern="0" spc="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/>
              </a:rPr>
              <a:t>임주원</a:t>
            </a:r>
          </a:p>
        </p:txBody>
      </p:sp>
    </p:spTree>
    <p:extLst>
      <p:ext uri="{BB962C8B-B14F-4D97-AF65-F5344CB8AC3E}">
        <p14:creationId xmlns:p14="http://schemas.microsoft.com/office/powerpoint/2010/main" val="393900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메인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99442"/>
              </p:ext>
            </p:extLst>
          </p:nvPr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쇼핑몰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B15D981-0F9C-2CE5-DA6D-2093484AF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09" y="2849058"/>
            <a:ext cx="10342091" cy="62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지도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카카오 지도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C840739-9F0E-6A87-D3EF-F8D16A68C2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6" y="2947158"/>
            <a:ext cx="10335183" cy="60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1634" y="1257300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김원기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회원가입 기능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Daum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Postcode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찾기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정규 표현식 사용해 유효성 검사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23C184A-EC28-4359-0942-8F70BE5245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61" y="2853831"/>
            <a:ext cx="10345838" cy="6196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A6972-F42B-7353-D604-F22019B5888D}"/>
              </a:ext>
            </a:extLst>
          </p:cNvPr>
          <p:cNvSpPr txBox="1"/>
          <p:nvPr/>
        </p:nvSpPr>
        <p:spPr>
          <a:xfrm>
            <a:off x="1843654" y="7048501"/>
            <a:ext cx="4404746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②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3028" y="571429"/>
            <a:ext cx="1903821" cy="1145116"/>
            <a:chOff x="4573028" y="571429"/>
            <a:chExt cx="1903821" cy="1145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302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4468" y="562394"/>
            <a:ext cx="1903821" cy="1145116"/>
            <a:chOff x="6524468" y="562394"/>
            <a:chExt cx="1903821" cy="1145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468" y="562394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2714" y="467156"/>
            <a:ext cx="1903821" cy="1145116"/>
            <a:chOff x="10436872" y="467156"/>
            <a:chExt cx="1903821" cy="1145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872" y="467156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9400" y="553360"/>
            <a:ext cx="1903821" cy="1145116"/>
            <a:chOff x="12388311" y="553360"/>
            <a:chExt cx="1903821" cy="11451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831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2751" y="553360"/>
            <a:ext cx="1903821" cy="1145116"/>
            <a:chOff x="14339751" y="553360"/>
            <a:chExt cx="1903821" cy="1145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9751" y="553360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21588" y="571429"/>
            <a:ext cx="1903821" cy="1145116"/>
            <a:chOff x="2621588" y="571429"/>
            <a:chExt cx="1903821" cy="11451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1588" y="571429"/>
              <a:ext cx="1903821" cy="114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67" y="571429"/>
            <a:ext cx="1907303" cy="1145116"/>
            <a:chOff x="666667" y="571429"/>
            <a:chExt cx="1907303" cy="114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667" y="571429"/>
              <a:ext cx="1907303" cy="11451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6667" y="1216096"/>
            <a:ext cx="16952381" cy="8284585"/>
            <a:chOff x="-22320075" y="2026100"/>
            <a:chExt cx="16952381" cy="82845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320075" y="2026100"/>
              <a:ext cx="16952381" cy="8284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69250" y="9788745"/>
            <a:ext cx="171429" cy="171429"/>
            <a:chOff x="16369250" y="9788745"/>
            <a:chExt cx="171429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69250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43572" y="9788745"/>
            <a:ext cx="171429" cy="171429"/>
            <a:chOff x="16243572" y="9788745"/>
            <a:chExt cx="171429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3572" y="9788745"/>
              <a:ext cx="171429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38800" y="1866900"/>
            <a:ext cx="11282700" cy="42857"/>
            <a:chOff x="6409668" y="2229668"/>
            <a:chExt cx="10256999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668" y="2229668"/>
              <a:ext cx="10256999" cy="4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11544" y="4537898"/>
            <a:ext cx="5333333" cy="266029"/>
            <a:chOff x="11311544" y="4537898"/>
            <a:chExt cx="5333333" cy="2660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1544" y="4537898"/>
              <a:ext cx="5333333" cy="266029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295376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INDEX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0582" y="853631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TITLE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44041" y="1560332"/>
            <a:ext cx="1135275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기능 설명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44015" y="825550"/>
            <a:ext cx="176120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STORY</a:t>
            </a:r>
            <a:r>
              <a:rPr lang="ko-KR" altLang="en-US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kern="0" spc="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599191" y="9803033"/>
            <a:ext cx="23541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MIRI </a:t>
            </a:r>
            <a:r>
              <a:rPr lang="en-US" sz="1000" kern="0" spc="200" dirty="0">
                <a:solidFill>
                  <a:srgbClr val="C2C2C2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Medium" pitchFamily="34" charset="0"/>
              </a:rPr>
              <a:t>COMPANY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84112" y="237911"/>
            <a:ext cx="3148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예일</a:t>
            </a:r>
          </a:p>
          <a:p>
            <a:pPr algn="ctr"/>
            <a:r>
              <a:rPr lang="en-US" sz="800" dirty="0">
                <a:solidFill>
                  <a:srgbClr val="FFFFF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병원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7" name="Object 97"/>
          <p:cNvSpPr txBox="1"/>
          <p:nvPr/>
        </p:nvSpPr>
        <p:spPr>
          <a:xfrm>
            <a:off x="12724897" y="835563"/>
            <a:ext cx="1239473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 pitchFamily="34" charset="0"/>
              </a:rPr>
              <a:t>END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3" name="그룹 1013">
            <a:extLst>
              <a:ext uri="{FF2B5EF4-FFF2-40B4-BE49-F238E27FC236}">
                <a16:creationId xmlns:a16="http://schemas.microsoft.com/office/drawing/2014/main" id="{257B700F-CE9B-DD44-7A2B-AAA05F58879D}"/>
              </a:ext>
            </a:extLst>
          </p:cNvPr>
          <p:cNvGrpSpPr/>
          <p:nvPr/>
        </p:nvGrpSpPr>
        <p:grpSpPr>
          <a:xfrm>
            <a:off x="1115419" y="2247900"/>
            <a:ext cx="1428571" cy="466847"/>
            <a:chOff x="1625631" y="2957685"/>
            <a:chExt cx="1428571" cy="46684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AED2D66A-29C5-0023-EA20-2FDAF0CAD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631" y="2957685"/>
              <a:ext cx="1428571" cy="466847"/>
            </a:xfrm>
            <a:prstGeom prst="rect">
              <a:avLst/>
            </a:prstGeom>
          </p:spPr>
        </p:pic>
      </p:grpSp>
      <p:grpSp>
        <p:nvGrpSpPr>
          <p:cNvPr id="26" name="그룹 1014">
            <a:extLst>
              <a:ext uri="{FF2B5EF4-FFF2-40B4-BE49-F238E27FC236}">
                <a16:creationId xmlns:a16="http://schemas.microsoft.com/office/drawing/2014/main" id="{FB92FAAB-A2B7-D12D-1C74-59CA7FE06476}"/>
              </a:ext>
            </a:extLst>
          </p:cNvPr>
          <p:cNvGrpSpPr/>
          <p:nvPr/>
        </p:nvGrpSpPr>
        <p:grpSpPr>
          <a:xfrm>
            <a:off x="9324681" y="2247900"/>
            <a:ext cx="1428571" cy="466847"/>
            <a:chOff x="5657375" y="2957685"/>
            <a:chExt cx="1428571" cy="466847"/>
          </a:xfrm>
        </p:grpSpPr>
        <p:pic>
          <p:nvPicPr>
            <p:cNvPr id="28" name="Object 41">
              <a:extLst>
                <a:ext uri="{FF2B5EF4-FFF2-40B4-BE49-F238E27FC236}">
                  <a16:creationId xmlns:a16="http://schemas.microsoft.com/office/drawing/2014/main" id="{D56F9020-8993-07CC-EF3A-46992E7B9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7375" y="2957685"/>
              <a:ext cx="1428571" cy="466847"/>
            </a:xfrm>
            <a:prstGeom prst="rect">
              <a:avLst/>
            </a:prstGeom>
          </p:spPr>
        </p:pic>
      </p:grpSp>
      <p:sp>
        <p:nvSpPr>
          <p:cNvPr id="35" name="Object 101">
            <a:extLst>
              <a:ext uri="{FF2B5EF4-FFF2-40B4-BE49-F238E27FC236}">
                <a16:creationId xmlns:a16="http://schemas.microsoft.com/office/drawing/2014/main" id="{5B21969F-F3B9-AE93-9D76-6D7F75CEA092}"/>
              </a:ext>
            </a:extLst>
          </p:cNvPr>
          <p:cNvSpPr txBox="1"/>
          <p:nvPr/>
        </p:nvSpPr>
        <p:spPr>
          <a:xfrm>
            <a:off x="10844268" y="2278380"/>
            <a:ext cx="171510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권정아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Object 102">
            <a:extLst>
              <a:ext uri="{FF2B5EF4-FFF2-40B4-BE49-F238E27FC236}">
                <a16:creationId xmlns:a16="http://schemas.microsoft.com/office/drawing/2014/main" id="{925FFA5E-407E-EF87-F882-0ED909273E1F}"/>
              </a:ext>
            </a:extLst>
          </p:cNvPr>
          <p:cNvSpPr txBox="1"/>
          <p:nvPr/>
        </p:nvSpPr>
        <p:spPr>
          <a:xfrm>
            <a:off x="9191172" y="2312949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담당자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Object 103">
            <a:extLst>
              <a:ext uri="{FF2B5EF4-FFF2-40B4-BE49-F238E27FC236}">
                <a16:creationId xmlns:a16="http://schemas.microsoft.com/office/drawing/2014/main" id="{0772863D-663B-BDE1-DCB4-0CC3E64D72B3}"/>
              </a:ext>
            </a:extLst>
          </p:cNvPr>
          <p:cNvSpPr txBox="1"/>
          <p:nvPr/>
        </p:nvSpPr>
        <p:spPr>
          <a:xfrm>
            <a:off x="2620606" y="2287656"/>
            <a:ext cx="620087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/>
              <a:t>로그인화면</a:t>
            </a:r>
            <a:r>
              <a:rPr lang="en-US" altLang="ko-KR" dirty="0"/>
              <a:t> – </a:t>
            </a:r>
            <a:r>
              <a:rPr lang="ko-KR" altLang="en-US" dirty="0"/>
              <a:t> 가입한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D87308A7-8E3E-6E2E-44C4-3759018D2EE3}"/>
              </a:ext>
            </a:extLst>
          </p:cNvPr>
          <p:cNvSpPr txBox="1"/>
          <p:nvPr/>
        </p:nvSpPr>
        <p:spPr>
          <a:xfrm>
            <a:off x="4497111" y="853631"/>
            <a:ext cx="2074705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11170F63-E16F-B72E-27AF-AA7A76B0C90A}"/>
              </a:ext>
            </a:extLst>
          </p:cNvPr>
          <p:cNvSpPr txBox="1"/>
          <p:nvPr/>
        </p:nvSpPr>
        <p:spPr>
          <a:xfrm>
            <a:off x="6533988" y="844597"/>
            <a:ext cx="1884778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SERVICE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67ACCED9-918C-8ECA-25BC-66592ED0DBF8}"/>
              </a:ext>
            </a:extLst>
          </p:cNvPr>
          <p:cNvSpPr txBox="1"/>
          <p:nvPr/>
        </p:nvSpPr>
        <p:spPr>
          <a:xfrm>
            <a:off x="10558300" y="835563"/>
            <a:ext cx="1665990" cy="24622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1000" kern="0" spc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Gmarket Sans Bold"/>
              </a:rPr>
              <a:t>WRAP_UP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Object 104">
            <a:extLst>
              <a:ext uri="{FF2B5EF4-FFF2-40B4-BE49-F238E27FC236}">
                <a16:creationId xmlns:a16="http://schemas.microsoft.com/office/drawing/2014/main" id="{76FBD34F-B79F-DAF1-126C-220BF692520A}"/>
              </a:ext>
            </a:extLst>
          </p:cNvPr>
          <p:cNvSpPr txBox="1"/>
          <p:nvPr/>
        </p:nvSpPr>
        <p:spPr>
          <a:xfrm>
            <a:off x="1011635" y="2312046"/>
            <a:ext cx="166403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kern="0" spc="-100" dirty="0">
                <a:solidFill>
                  <a:srgbClr val="1AEBDC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Elice DigitalBaeum OTF" pitchFamily="34" charset="0"/>
              </a:rPr>
              <a:t>세부페이지</a:t>
            </a:r>
            <a:endParaRPr 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8" name="그룹 1027">
            <a:extLst>
              <a:ext uri="{FF2B5EF4-FFF2-40B4-BE49-F238E27FC236}">
                <a16:creationId xmlns:a16="http://schemas.microsoft.com/office/drawing/2014/main" id="{DD4812FC-8B89-DE89-2725-76C758E3E363}"/>
              </a:ext>
            </a:extLst>
          </p:cNvPr>
          <p:cNvGrpSpPr/>
          <p:nvPr/>
        </p:nvGrpSpPr>
        <p:grpSpPr>
          <a:xfrm>
            <a:off x="1143000" y="2776984"/>
            <a:ext cx="10668000" cy="6405116"/>
            <a:chOff x="-8401708" y="4787827"/>
            <a:chExt cx="5385021" cy="4945229"/>
          </a:xfrm>
        </p:grpSpPr>
        <p:pic>
          <p:nvPicPr>
            <p:cNvPr id="59" name="Object 80">
              <a:extLst>
                <a:ext uri="{FF2B5EF4-FFF2-40B4-BE49-F238E27FC236}">
                  <a16:creationId xmlns:a16="http://schemas.microsoft.com/office/drawing/2014/main" id="{10C40ECB-440A-C72A-9B9B-86B23202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401708" y="4787827"/>
              <a:ext cx="5385021" cy="4945229"/>
            </a:xfrm>
            <a:prstGeom prst="rect">
              <a:avLst/>
            </a:prstGeom>
          </p:spPr>
        </p:pic>
      </p:grpSp>
      <p:grpSp>
        <p:nvGrpSpPr>
          <p:cNvPr id="962" name="그룹 1018">
            <a:extLst>
              <a:ext uri="{FF2B5EF4-FFF2-40B4-BE49-F238E27FC236}">
                <a16:creationId xmlns:a16="http://schemas.microsoft.com/office/drawing/2014/main" id="{3D228F81-EB03-154E-9154-BF4053D1BBCB}"/>
              </a:ext>
            </a:extLst>
          </p:cNvPr>
          <p:cNvGrpSpPr/>
          <p:nvPr/>
        </p:nvGrpSpPr>
        <p:grpSpPr>
          <a:xfrm>
            <a:off x="12050359" y="2886529"/>
            <a:ext cx="5094641" cy="580578"/>
            <a:chOff x="11310052" y="3845247"/>
            <a:chExt cx="5333333" cy="844702"/>
          </a:xfrm>
        </p:grpSpPr>
        <p:pic>
          <p:nvPicPr>
            <p:cNvPr id="963" name="Object 53">
              <a:extLst>
                <a:ext uri="{FF2B5EF4-FFF2-40B4-BE49-F238E27FC236}">
                  <a16:creationId xmlns:a16="http://schemas.microsoft.com/office/drawing/2014/main" id="{6A761687-17F9-96D0-08C8-7BE3AEC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52" y="3845247"/>
              <a:ext cx="5333333" cy="844702"/>
            </a:xfrm>
            <a:prstGeom prst="rect">
              <a:avLst/>
            </a:prstGeom>
          </p:spPr>
        </p:pic>
      </p:grpSp>
      <p:grpSp>
        <p:nvGrpSpPr>
          <p:cNvPr id="960" name="그룹 1027">
            <a:extLst>
              <a:ext uri="{FF2B5EF4-FFF2-40B4-BE49-F238E27FC236}">
                <a16:creationId xmlns:a16="http://schemas.microsoft.com/office/drawing/2014/main" id="{E3DE6132-5FC7-0556-643B-9C12C97856DC}"/>
              </a:ext>
            </a:extLst>
          </p:cNvPr>
          <p:cNvGrpSpPr/>
          <p:nvPr/>
        </p:nvGrpSpPr>
        <p:grpSpPr>
          <a:xfrm>
            <a:off x="12010603" y="2844248"/>
            <a:ext cx="5170841" cy="6242886"/>
            <a:chOff x="-6385714" y="3702215"/>
            <a:chExt cx="5340251" cy="6242886"/>
          </a:xfrm>
        </p:grpSpPr>
        <p:pic>
          <p:nvPicPr>
            <p:cNvPr id="961" name="Object 80">
              <a:extLst>
                <a:ext uri="{FF2B5EF4-FFF2-40B4-BE49-F238E27FC236}">
                  <a16:creationId xmlns:a16="http://schemas.microsoft.com/office/drawing/2014/main" id="{81183863-B7BB-A3A8-CA0D-8993A09A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385714" y="3702215"/>
              <a:ext cx="5340251" cy="6242886"/>
            </a:xfrm>
            <a:prstGeom prst="rect">
              <a:avLst/>
            </a:prstGeom>
          </p:spPr>
        </p:pic>
      </p:grp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143A385E-4A05-9324-DAEC-89461DCA870B}"/>
              </a:ext>
            </a:extLst>
          </p:cNvPr>
          <p:cNvGraphicFramePr>
            <a:graphicFrameLocks noGrp="1"/>
          </p:cNvGraphicFramePr>
          <p:nvPr/>
        </p:nvGraphicFramePr>
        <p:xfrm>
          <a:off x="12012258" y="2901916"/>
          <a:ext cx="5170841" cy="61487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70841">
                  <a:extLst>
                    <a:ext uri="{9D8B030D-6E8A-4147-A177-3AD203B41FA5}">
                      <a16:colId xmlns:a16="http://schemas.microsoft.com/office/drawing/2014/main" val="585180362"/>
                    </a:ext>
                  </a:extLst>
                </a:gridCol>
              </a:tblGrid>
              <a:tr h="5878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-100" dirty="0">
                          <a:solidFill>
                            <a:srgbClr val="F7F7F7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Elice DigitalBaeum OTF" pitchFamily="34" charset="0"/>
                        </a:rPr>
                        <a:t>Description</a:t>
                      </a:r>
                      <a:endParaRPr lang="en-US" altLang="ko-KR" sz="20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4774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 typeface="+mj-ea"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가입했던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입력하고 일치하면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페이지로 이동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040817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둘 중 하나라도 틀리면</a:t>
                      </a:r>
                      <a:b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일치하지 않습니다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07281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02224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44300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47891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⑥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9978"/>
                  </a:ext>
                </a:extLst>
              </a:tr>
              <a:tr h="794418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⑦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8111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9B5234C-71D4-D8D1-F312-7609B81EBF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42935"/>
            <a:ext cx="10201399" cy="62279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67863A-B148-B7A5-A4A1-BC692F99ABD8}"/>
              </a:ext>
            </a:extLst>
          </p:cNvPr>
          <p:cNvSpPr/>
          <p:nvPr/>
        </p:nvSpPr>
        <p:spPr>
          <a:xfrm>
            <a:off x="9019887" y="7435312"/>
            <a:ext cx="156208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2C040-7586-CD44-9EB3-2CCB4BA655FB}"/>
              </a:ext>
            </a:extLst>
          </p:cNvPr>
          <p:cNvSpPr txBox="1"/>
          <p:nvPr/>
        </p:nvSpPr>
        <p:spPr>
          <a:xfrm>
            <a:off x="8961033" y="7435312"/>
            <a:ext cx="18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21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7339</Words>
  <Application>Microsoft Office PowerPoint</Application>
  <PresentationFormat>사용자 지정</PresentationFormat>
  <Paragraphs>1604</Paragraphs>
  <Slides>58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HY중고딕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605</cp:lastModifiedBy>
  <cp:revision>314</cp:revision>
  <dcterms:created xsi:type="dcterms:W3CDTF">2023-10-23T22:18:21Z</dcterms:created>
  <dcterms:modified xsi:type="dcterms:W3CDTF">2024-04-25T07:56:21Z</dcterms:modified>
  <cp:version/>
</cp:coreProperties>
</file>